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56" r:id="rId2"/>
    <p:sldId id="261" r:id="rId3"/>
    <p:sldId id="281" r:id="rId4"/>
    <p:sldId id="296" r:id="rId5"/>
    <p:sldId id="288" r:id="rId6"/>
    <p:sldId id="289" r:id="rId7"/>
    <p:sldId id="284" r:id="rId8"/>
    <p:sldId id="290" r:id="rId9"/>
    <p:sldId id="302" r:id="rId10"/>
    <p:sldId id="291" r:id="rId11"/>
    <p:sldId id="292" r:id="rId12"/>
    <p:sldId id="297" r:id="rId13"/>
    <p:sldId id="294" r:id="rId14"/>
    <p:sldId id="286" r:id="rId15"/>
    <p:sldId id="293" r:id="rId16"/>
    <p:sldId id="298" r:id="rId17"/>
    <p:sldId id="301" r:id="rId18"/>
    <p:sldId id="300" r:id="rId19"/>
    <p:sldId id="305" r:id="rId20"/>
    <p:sldId id="303" r:id="rId21"/>
    <p:sldId id="304" r:id="rId22"/>
    <p:sldId id="306" r:id="rId23"/>
    <p:sldId id="299" r:id="rId24"/>
    <p:sldId id="280" r:id="rId25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13">
          <p15:clr>
            <a:srgbClr val="A4A3A4"/>
          </p15:clr>
        </p15:guide>
        <p15:guide id="3" pos="3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5E6"/>
    <a:srgbClr val="21ADDD"/>
    <a:srgbClr val="FFFFFF"/>
    <a:srgbClr val="DE2728"/>
    <a:srgbClr val="1D1D1D"/>
    <a:srgbClr val="040707"/>
    <a:srgbClr val="F9F9F9"/>
    <a:srgbClr val="F7F7F7"/>
    <a:srgbClr val="F2F2F4"/>
    <a:srgbClr val="ED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741" autoAdjust="0"/>
    <p:restoredTop sz="90653" autoAdjust="0"/>
  </p:normalViewPr>
  <p:slideViewPr>
    <p:cSldViewPr snapToGrid="0">
      <p:cViewPr>
        <p:scale>
          <a:sx n="117" d="100"/>
          <a:sy n="117" d="100"/>
        </p:scale>
        <p:origin x="136" y="696"/>
      </p:cViewPr>
      <p:guideLst>
        <p:guide orient="horz"/>
        <p:guide pos="7313"/>
        <p:guide pos="3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C6775-CFCD-3446-9BD9-43799246C02C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CD1B7F6F-EE37-2A43-972D-2F526D4F12AF}">
      <dgm:prSet phldrT="[Text]"/>
      <dgm:spPr/>
      <dgm:t>
        <a:bodyPr/>
        <a:lstStyle/>
        <a:p>
          <a:r>
            <a:rPr lang="en-US" dirty="0"/>
            <a:t>2-Tier Monoliths</a:t>
          </a:r>
        </a:p>
      </dgm:t>
    </dgm:pt>
    <dgm:pt modelId="{58F096C3-AADF-2141-9318-605C1D3D4BC1}" type="parTrans" cxnId="{04F139A5-FAC4-4D44-9319-D4A196E0AED7}">
      <dgm:prSet/>
      <dgm:spPr/>
      <dgm:t>
        <a:bodyPr/>
        <a:lstStyle/>
        <a:p>
          <a:endParaRPr lang="en-US"/>
        </a:p>
      </dgm:t>
    </dgm:pt>
    <dgm:pt modelId="{E63A655B-4E3B-6947-8F5F-C5F96701B491}" type="sibTrans" cxnId="{04F139A5-FAC4-4D44-9319-D4A196E0AED7}">
      <dgm:prSet/>
      <dgm:spPr/>
      <dgm:t>
        <a:bodyPr/>
        <a:lstStyle/>
        <a:p>
          <a:endParaRPr lang="en-US"/>
        </a:p>
      </dgm:t>
    </dgm:pt>
    <dgm:pt modelId="{23D28044-A330-CD49-B317-137FF8FEAD6B}">
      <dgm:prSet phldrT="[Text]"/>
      <dgm:spPr/>
      <dgm:t>
        <a:bodyPr/>
        <a:lstStyle/>
        <a:p>
          <a:r>
            <a:rPr lang="en-US" dirty="0"/>
            <a:t>3-Tier Monoliths</a:t>
          </a:r>
        </a:p>
      </dgm:t>
    </dgm:pt>
    <dgm:pt modelId="{64FE90A3-FB17-2B4E-86F2-8D6F911D58CC}" type="parTrans" cxnId="{28766259-8289-1C47-B519-8C5029C4ABE4}">
      <dgm:prSet/>
      <dgm:spPr/>
      <dgm:t>
        <a:bodyPr/>
        <a:lstStyle/>
        <a:p>
          <a:endParaRPr lang="en-US"/>
        </a:p>
      </dgm:t>
    </dgm:pt>
    <dgm:pt modelId="{60E550DC-E9A9-0146-8667-5A6C5A229D55}" type="sibTrans" cxnId="{28766259-8289-1C47-B519-8C5029C4ABE4}">
      <dgm:prSet/>
      <dgm:spPr/>
      <dgm:t>
        <a:bodyPr/>
        <a:lstStyle/>
        <a:p>
          <a:endParaRPr lang="en-US"/>
        </a:p>
      </dgm:t>
    </dgm:pt>
    <dgm:pt modelId="{FD2694D2-41F0-5C4A-A9C2-7ED734810C7D}">
      <dgm:prSet phldrT="[Text]"/>
      <dgm:spPr/>
      <dgm:t>
        <a:bodyPr/>
        <a:lstStyle/>
        <a:p>
          <a:r>
            <a:rPr lang="en-US" dirty="0"/>
            <a:t>N-Tier Monoliths</a:t>
          </a:r>
        </a:p>
      </dgm:t>
    </dgm:pt>
    <dgm:pt modelId="{7F969BEC-43D6-7C49-9BDE-467385138FAF}" type="parTrans" cxnId="{0609F23B-ED09-C84F-A44D-8C5A4F814EE3}">
      <dgm:prSet/>
      <dgm:spPr/>
      <dgm:t>
        <a:bodyPr/>
        <a:lstStyle/>
        <a:p>
          <a:endParaRPr lang="en-US"/>
        </a:p>
      </dgm:t>
    </dgm:pt>
    <dgm:pt modelId="{F5089514-93C9-D440-BF6A-02BA8803D0C9}" type="sibTrans" cxnId="{0609F23B-ED09-C84F-A44D-8C5A4F814EE3}">
      <dgm:prSet/>
      <dgm:spPr/>
      <dgm:t>
        <a:bodyPr/>
        <a:lstStyle/>
        <a:p>
          <a:endParaRPr lang="en-US"/>
        </a:p>
      </dgm:t>
    </dgm:pt>
    <dgm:pt modelId="{81C4C25F-1DD5-8641-AC8F-8DB18FDF87B6}">
      <dgm:prSet phldrT="[Text]"/>
      <dgm:spPr/>
      <dgm:t>
        <a:bodyPr/>
        <a:lstStyle/>
        <a:p>
          <a:r>
            <a:rPr lang="en-US" dirty="0"/>
            <a:t>Micro-services </a:t>
          </a:r>
        </a:p>
      </dgm:t>
    </dgm:pt>
    <dgm:pt modelId="{DC6155ED-188C-C84F-B2AE-BD8885EBE8EA}" type="parTrans" cxnId="{9A7DD0C2-5F3C-1342-B3D3-7440F5FD9918}">
      <dgm:prSet/>
      <dgm:spPr/>
      <dgm:t>
        <a:bodyPr/>
        <a:lstStyle/>
        <a:p>
          <a:endParaRPr lang="en-US"/>
        </a:p>
      </dgm:t>
    </dgm:pt>
    <dgm:pt modelId="{C206AF4E-7ADA-C942-8BD8-8E4E3C135C13}" type="sibTrans" cxnId="{9A7DD0C2-5F3C-1342-B3D3-7440F5FD9918}">
      <dgm:prSet/>
      <dgm:spPr/>
      <dgm:t>
        <a:bodyPr/>
        <a:lstStyle/>
        <a:p>
          <a:endParaRPr lang="en-US"/>
        </a:p>
      </dgm:t>
    </dgm:pt>
    <dgm:pt modelId="{AC6FC9BD-4A86-7747-95F5-2844A8CFF9A5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FADD89B8-3E22-704F-BC8B-514F90ABDBA1}" type="parTrans" cxnId="{389C6F96-0C5E-7F4D-AA14-5E86705CAE90}">
      <dgm:prSet/>
      <dgm:spPr/>
      <dgm:t>
        <a:bodyPr/>
        <a:lstStyle/>
        <a:p>
          <a:endParaRPr lang="en-US"/>
        </a:p>
      </dgm:t>
    </dgm:pt>
    <dgm:pt modelId="{D0CAF5DE-8DA6-C145-B08A-7BC892511AB4}" type="sibTrans" cxnId="{389C6F96-0C5E-7F4D-AA14-5E86705CAE90}">
      <dgm:prSet/>
      <dgm:spPr/>
      <dgm:t>
        <a:bodyPr/>
        <a:lstStyle/>
        <a:p>
          <a:endParaRPr lang="en-US"/>
        </a:p>
      </dgm:t>
    </dgm:pt>
    <dgm:pt modelId="{B9F0E60D-0056-8F4D-A4C2-7677326F23C5}" type="pres">
      <dgm:prSet presAssocID="{F76C6775-CFCD-3446-9BD9-43799246C02C}" presName="Name0" presStyleCnt="0">
        <dgm:presLayoutVars>
          <dgm:dir/>
          <dgm:resizeHandles val="exact"/>
        </dgm:presLayoutVars>
      </dgm:prSet>
      <dgm:spPr/>
    </dgm:pt>
    <dgm:pt modelId="{8EBFD5D0-75F3-0D4A-BB5B-527B0CAF1AFA}" type="pres">
      <dgm:prSet presAssocID="{F76C6775-CFCD-3446-9BD9-43799246C02C}" presName="arrow" presStyleLbl="bgShp" presStyleIdx="0" presStyleCnt="1" custLinFactNeighborX="-5684" custLinFactNeighborY="9395"/>
      <dgm:spPr/>
    </dgm:pt>
    <dgm:pt modelId="{AF01EB4F-2A1C-5E4F-993D-892CF3015126}" type="pres">
      <dgm:prSet presAssocID="{F76C6775-CFCD-3446-9BD9-43799246C02C}" presName="points" presStyleCnt="0"/>
      <dgm:spPr/>
    </dgm:pt>
    <dgm:pt modelId="{67BED317-EE7C-0C44-A4E4-5207FA7C6C33}" type="pres">
      <dgm:prSet presAssocID="{CD1B7F6F-EE37-2A43-972D-2F526D4F12AF}" presName="compositeA" presStyleCnt="0"/>
      <dgm:spPr/>
    </dgm:pt>
    <dgm:pt modelId="{D252CE0D-8628-7046-9C4D-3BB6073BFAB6}" type="pres">
      <dgm:prSet presAssocID="{CD1B7F6F-EE37-2A43-972D-2F526D4F12AF}" presName="textA" presStyleLbl="revTx" presStyleIdx="0" presStyleCnt="5">
        <dgm:presLayoutVars>
          <dgm:bulletEnabled val="1"/>
        </dgm:presLayoutVars>
      </dgm:prSet>
      <dgm:spPr/>
    </dgm:pt>
    <dgm:pt modelId="{61813038-7D0C-DA43-B8AD-027AA37DA3E0}" type="pres">
      <dgm:prSet presAssocID="{CD1B7F6F-EE37-2A43-972D-2F526D4F12AF}" presName="circleA" presStyleLbl="node1" presStyleIdx="0" presStyleCnt="5"/>
      <dgm:spPr/>
    </dgm:pt>
    <dgm:pt modelId="{C7FEAC48-B17F-1F44-A233-FB3BDA49ACA2}" type="pres">
      <dgm:prSet presAssocID="{CD1B7F6F-EE37-2A43-972D-2F526D4F12AF}" presName="spaceA" presStyleCnt="0"/>
      <dgm:spPr/>
    </dgm:pt>
    <dgm:pt modelId="{ED4809B3-3CE1-8B4F-8439-ADA31190C981}" type="pres">
      <dgm:prSet presAssocID="{E63A655B-4E3B-6947-8F5F-C5F96701B491}" presName="space" presStyleCnt="0"/>
      <dgm:spPr/>
    </dgm:pt>
    <dgm:pt modelId="{E9F4753D-5BBD-4645-B777-CED92683ADDD}" type="pres">
      <dgm:prSet presAssocID="{23D28044-A330-CD49-B317-137FF8FEAD6B}" presName="compositeB" presStyleCnt="0"/>
      <dgm:spPr/>
    </dgm:pt>
    <dgm:pt modelId="{DDB76645-7E0B-EA4B-B94C-5F75356920B1}" type="pres">
      <dgm:prSet presAssocID="{23D28044-A330-CD49-B317-137FF8FEAD6B}" presName="textB" presStyleLbl="revTx" presStyleIdx="1" presStyleCnt="5">
        <dgm:presLayoutVars>
          <dgm:bulletEnabled val="1"/>
        </dgm:presLayoutVars>
      </dgm:prSet>
      <dgm:spPr/>
    </dgm:pt>
    <dgm:pt modelId="{C0A99FA1-B6C4-D64A-AC00-3C1B1623C9BA}" type="pres">
      <dgm:prSet presAssocID="{23D28044-A330-CD49-B317-137FF8FEAD6B}" presName="circleB" presStyleLbl="node1" presStyleIdx="1" presStyleCnt="5"/>
      <dgm:spPr/>
    </dgm:pt>
    <dgm:pt modelId="{7516850D-4235-C144-8702-806428E02973}" type="pres">
      <dgm:prSet presAssocID="{23D28044-A330-CD49-B317-137FF8FEAD6B}" presName="spaceB" presStyleCnt="0"/>
      <dgm:spPr/>
    </dgm:pt>
    <dgm:pt modelId="{57237717-17DB-A44E-ABC8-66F462D28AA6}" type="pres">
      <dgm:prSet presAssocID="{60E550DC-E9A9-0146-8667-5A6C5A229D55}" presName="space" presStyleCnt="0"/>
      <dgm:spPr/>
    </dgm:pt>
    <dgm:pt modelId="{E72343D3-6769-C94A-9C9F-F72929FA2C0F}" type="pres">
      <dgm:prSet presAssocID="{FD2694D2-41F0-5C4A-A9C2-7ED734810C7D}" presName="compositeA" presStyleCnt="0"/>
      <dgm:spPr/>
    </dgm:pt>
    <dgm:pt modelId="{70C41E4E-F011-F145-B1E5-D9BD5D75B3C7}" type="pres">
      <dgm:prSet presAssocID="{FD2694D2-41F0-5C4A-A9C2-7ED734810C7D}" presName="textA" presStyleLbl="revTx" presStyleIdx="2" presStyleCnt="5">
        <dgm:presLayoutVars>
          <dgm:bulletEnabled val="1"/>
        </dgm:presLayoutVars>
      </dgm:prSet>
      <dgm:spPr/>
    </dgm:pt>
    <dgm:pt modelId="{C4201097-71BF-CA47-A752-540306EDE613}" type="pres">
      <dgm:prSet presAssocID="{FD2694D2-41F0-5C4A-A9C2-7ED734810C7D}" presName="circleA" presStyleLbl="node1" presStyleIdx="2" presStyleCnt="5"/>
      <dgm:spPr/>
    </dgm:pt>
    <dgm:pt modelId="{81C89DC1-35FA-7246-BA54-B9B6AAD8A0B8}" type="pres">
      <dgm:prSet presAssocID="{FD2694D2-41F0-5C4A-A9C2-7ED734810C7D}" presName="spaceA" presStyleCnt="0"/>
      <dgm:spPr/>
    </dgm:pt>
    <dgm:pt modelId="{6684D9C5-3132-FF41-A298-BBABBC121EF7}" type="pres">
      <dgm:prSet presAssocID="{F5089514-93C9-D440-BF6A-02BA8803D0C9}" presName="space" presStyleCnt="0"/>
      <dgm:spPr/>
    </dgm:pt>
    <dgm:pt modelId="{88CF9806-556A-5347-8321-CF22760045CC}" type="pres">
      <dgm:prSet presAssocID="{81C4C25F-1DD5-8641-AC8F-8DB18FDF87B6}" presName="compositeB" presStyleCnt="0"/>
      <dgm:spPr/>
    </dgm:pt>
    <dgm:pt modelId="{1B0B3AA4-A48D-0840-B3CE-AFFFB66B0B7D}" type="pres">
      <dgm:prSet presAssocID="{81C4C25F-1DD5-8641-AC8F-8DB18FDF87B6}" presName="textB" presStyleLbl="revTx" presStyleIdx="3" presStyleCnt="5" custScaleX="131965">
        <dgm:presLayoutVars>
          <dgm:bulletEnabled val="1"/>
        </dgm:presLayoutVars>
      </dgm:prSet>
      <dgm:spPr/>
    </dgm:pt>
    <dgm:pt modelId="{CE59424C-1B45-C246-8A54-B8A5958DA409}" type="pres">
      <dgm:prSet presAssocID="{81C4C25F-1DD5-8641-AC8F-8DB18FDF87B6}" presName="circleB" presStyleLbl="node1" presStyleIdx="3" presStyleCnt="5"/>
      <dgm:spPr/>
    </dgm:pt>
    <dgm:pt modelId="{BFF98D78-4EFF-2444-96F3-C66A9EE7C8D3}" type="pres">
      <dgm:prSet presAssocID="{81C4C25F-1DD5-8641-AC8F-8DB18FDF87B6}" presName="spaceB" presStyleCnt="0"/>
      <dgm:spPr/>
    </dgm:pt>
    <dgm:pt modelId="{5B262FBB-8981-F24E-96A5-FD97BF4B57CD}" type="pres">
      <dgm:prSet presAssocID="{C206AF4E-7ADA-C942-8BD8-8E4E3C135C13}" presName="space" presStyleCnt="0"/>
      <dgm:spPr/>
    </dgm:pt>
    <dgm:pt modelId="{EE79BD8D-8006-7C46-BE4D-0C3C26C2FADD}" type="pres">
      <dgm:prSet presAssocID="{AC6FC9BD-4A86-7747-95F5-2844A8CFF9A5}" presName="compositeA" presStyleCnt="0"/>
      <dgm:spPr/>
    </dgm:pt>
    <dgm:pt modelId="{D511FD84-1311-D44D-8E69-7464E262B292}" type="pres">
      <dgm:prSet presAssocID="{AC6FC9BD-4A86-7747-95F5-2844A8CFF9A5}" presName="textA" presStyleLbl="revTx" presStyleIdx="4" presStyleCnt="5">
        <dgm:presLayoutVars>
          <dgm:bulletEnabled val="1"/>
        </dgm:presLayoutVars>
      </dgm:prSet>
      <dgm:spPr/>
    </dgm:pt>
    <dgm:pt modelId="{E67AF234-C6A5-D34C-B9C4-DF7F54D726DB}" type="pres">
      <dgm:prSet presAssocID="{AC6FC9BD-4A86-7747-95F5-2844A8CFF9A5}" presName="circleA" presStyleLbl="node1" presStyleIdx="4" presStyleCnt="5"/>
      <dgm:spPr/>
    </dgm:pt>
    <dgm:pt modelId="{9E7DE7CE-2353-3845-B0AC-573159AB7296}" type="pres">
      <dgm:prSet presAssocID="{AC6FC9BD-4A86-7747-95F5-2844A8CFF9A5}" presName="spaceA" presStyleCnt="0"/>
      <dgm:spPr/>
    </dgm:pt>
  </dgm:ptLst>
  <dgm:cxnLst>
    <dgm:cxn modelId="{9A538628-9D8F-2341-A443-8AD6DEABA030}" type="presOf" srcId="{23D28044-A330-CD49-B317-137FF8FEAD6B}" destId="{DDB76645-7E0B-EA4B-B94C-5F75356920B1}" srcOrd="0" destOrd="0" presId="urn:microsoft.com/office/officeart/2005/8/layout/hProcess11"/>
    <dgm:cxn modelId="{9F2DF22A-DD45-584B-8113-443CDA57571A}" type="presOf" srcId="{FD2694D2-41F0-5C4A-A9C2-7ED734810C7D}" destId="{70C41E4E-F011-F145-B1E5-D9BD5D75B3C7}" srcOrd="0" destOrd="0" presId="urn:microsoft.com/office/officeart/2005/8/layout/hProcess11"/>
    <dgm:cxn modelId="{0609F23B-ED09-C84F-A44D-8C5A4F814EE3}" srcId="{F76C6775-CFCD-3446-9BD9-43799246C02C}" destId="{FD2694D2-41F0-5C4A-A9C2-7ED734810C7D}" srcOrd="2" destOrd="0" parTransId="{7F969BEC-43D6-7C49-9BDE-467385138FAF}" sibTransId="{F5089514-93C9-D440-BF6A-02BA8803D0C9}"/>
    <dgm:cxn modelId="{6474183E-0790-0C40-B51E-235DD33462B4}" type="presOf" srcId="{CD1B7F6F-EE37-2A43-972D-2F526D4F12AF}" destId="{D252CE0D-8628-7046-9C4D-3BB6073BFAB6}" srcOrd="0" destOrd="0" presId="urn:microsoft.com/office/officeart/2005/8/layout/hProcess11"/>
    <dgm:cxn modelId="{28766259-8289-1C47-B519-8C5029C4ABE4}" srcId="{F76C6775-CFCD-3446-9BD9-43799246C02C}" destId="{23D28044-A330-CD49-B317-137FF8FEAD6B}" srcOrd="1" destOrd="0" parTransId="{64FE90A3-FB17-2B4E-86F2-8D6F911D58CC}" sibTransId="{60E550DC-E9A9-0146-8667-5A6C5A229D55}"/>
    <dgm:cxn modelId="{F8D8CC6C-DDA7-2C44-A3A3-B1C6A91820D5}" type="presOf" srcId="{F76C6775-CFCD-3446-9BD9-43799246C02C}" destId="{B9F0E60D-0056-8F4D-A4C2-7677326F23C5}" srcOrd="0" destOrd="0" presId="urn:microsoft.com/office/officeart/2005/8/layout/hProcess11"/>
    <dgm:cxn modelId="{5A52D276-5D9D-AC44-A312-0D5E97B649D6}" type="presOf" srcId="{81C4C25F-1DD5-8641-AC8F-8DB18FDF87B6}" destId="{1B0B3AA4-A48D-0840-B3CE-AFFFB66B0B7D}" srcOrd="0" destOrd="0" presId="urn:microsoft.com/office/officeart/2005/8/layout/hProcess11"/>
    <dgm:cxn modelId="{389C6F96-0C5E-7F4D-AA14-5E86705CAE90}" srcId="{F76C6775-CFCD-3446-9BD9-43799246C02C}" destId="{AC6FC9BD-4A86-7747-95F5-2844A8CFF9A5}" srcOrd="4" destOrd="0" parTransId="{FADD89B8-3E22-704F-BC8B-514F90ABDBA1}" sibTransId="{D0CAF5DE-8DA6-C145-B08A-7BC892511AB4}"/>
    <dgm:cxn modelId="{AAC549A2-2C84-3945-AD6D-0083F9C74F84}" type="presOf" srcId="{AC6FC9BD-4A86-7747-95F5-2844A8CFF9A5}" destId="{D511FD84-1311-D44D-8E69-7464E262B292}" srcOrd="0" destOrd="0" presId="urn:microsoft.com/office/officeart/2005/8/layout/hProcess11"/>
    <dgm:cxn modelId="{04F139A5-FAC4-4D44-9319-D4A196E0AED7}" srcId="{F76C6775-CFCD-3446-9BD9-43799246C02C}" destId="{CD1B7F6F-EE37-2A43-972D-2F526D4F12AF}" srcOrd="0" destOrd="0" parTransId="{58F096C3-AADF-2141-9318-605C1D3D4BC1}" sibTransId="{E63A655B-4E3B-6947-8F5F-C5F96701B491}"/>
    <dgm:cxn modelId="{9A7DD0C2-5F3C-1342-B3D3-7440F5FD9918}" srcId="{F76C6775-CFCD-3446-9BD9-43799246C02C}" destId="{81C4C25F-1DD5-8641-AC8F-8DB18FDF87B6}" srcOrd="3" destOrd="0" parTransId="{DC6155ED-188C-C84F-B2AE-BD8885EBE8EA}" sibTransId="{C206AF4E-7ADA-C942-8BD8-8E4E3C135C13}"/>
    <dgm:cxn modelId="{857777A4-4B66-E746-865F-A6AE3D6791FF}" type="presParOf" srcId="{B9F0E60D-0056-8F4D-A4C2-7677326F23C5}" destId="{8EBFD5D0-75F3-0D4A-BB5B-527B0CAF1AFA}" srcOrd="0" destOrd="0" presId="urn:microsoft.com/office/officeart/2005/8/layout/hProcess11"/>
    <dgm:cxn modelId="{4FC599DB-34E6-9946-8DC5-CA6A700D5909}" type="presParOf" srcId="{B9F0E60D-0056-8F4D-A4C2-7677326F23C5}" destId="{AF01EB4F-2A1C-5E4F-993D-892CF3015126}" srcOrd="1" destOrd="0" presId="urn:microsoft.com/office/officeart/2005/8/layout/hProcess11"/>
    <dgm:cxn modelId="{8BAA451D-A3BD-8C48-972C-3242E14E8F2E}" type="presParOf" srcId="{AF01EB4F-2A1C-5E4F-993D-892CF3015126}" destId="{67BED317-EE7C-0C44-A4E4-5207FA7C6C33}" srcOrd="0" destOrd="0" presId="urn:microsoft.com/office/officeart/2005/8/layout/hProcess11"/>
    <dgm:cxn modelId="{F1B5A696-A8A9-2A44-A402-DDD3F41432FF}" type="presParOf" srcId="{67BED317-EE7C-0C44-A4E4-5207FA7C6C33}" destId="{D252CE0D-8628-7046-9C4D-3BB6073BFAB6}" srcOrd="0" destOrd="0" presId="urn:microsoft.com/office/officeart/2005/8/layout/hProcess11"/>
    <dgm:cxn modelId="{35510952-447F-BD49-BDFE-77962DDFBF2D}" type="presParOf" srcId="{67BED317-EE7C-0C44-A4E4-5207FA7C6C33}" destId="{61813038-7D0C-DA43-B8AD-027AA37DA3E0}" srcOrd="1" destOrd="0" presId="urn:microsoft.com/office/officeart/2005/8/layout/hProcess11"/>
    <dgm:cxn modelId="{765F2FFA-CB30-644E-8692-9F4AE826AEF0}" type="presParOf" srcId="{67BED317-EE7C-0C44-A4E4-5207FA7C6C33}" destId="{C7FEAC48-B17F-1F44-A233-FB3BDA49ACA2}" srcOrd="2" destOrd="0" presId="urn:microsoft.com/office/officeart/2005/8/layout/hProcess11"/>
    <dgm:cxn modelId="{D63B0766-BF7F-AC4A-A26F-B1566407DD7F}" type="presParOf" srcId="{AF01EB4F-2A1C-5E4F-993D-892CF3015126}" destId="{ED4809B3-3CE1-8B4F-8439-ADA31190C981}" srcOrd="1" destOrd="0" presId="urn:microsoft.com/office/officeart/2005/8/layout/hProcess11"/>
    <dgm:cxn modelId="{0C9A05CC-2441-BD40-94D4-D22742F1BD7B}" type="presParOf" srcId="{AF01EB4F-2A1C-5E4F-993D-892CF3015126}" destId="{E9F4753D-5BBD-4645-B777-CED92683ADDD}" srcOrd="2" destOrd="0" presId="urn:microsoft.com/office/officeart/2005/8/layout/hProcess11"/>
    <dgm:cxn modelId="{A7E54084-EA6E-1447-8C4A-B2D2C3680D4C}" type="presParOf" srcId="{E9F4753D-5BBD-4645-B777-CED92683ADDD}" destId="{DDB76645-7E0B-EA4B-B94C-5F75356920B1}" srcOrd="0" destOrd="0" presId="urn:microsoft.com/office/officeart/2005/8/layout/hProcess11"/>
    <dgm:cxn modelId="{C0EC8292-7996-4348-A595-F6D42A19A58C}" type="presParOf" srcId="{E9F4753D-5BBD-4645-B777-CED92683ADDD}" destId="{C0A99FA1-B6C4-D64A-AC00-3C1B1623C9BA}" srcOrd="1" destOrd="0" presId="urn:microsoft.com/office/officeart/2005/8/layout/hProcess11"/>
    <dgm:cxn modelId="{AC34008C-3DD6-274A-93B1-36D9E7651CFB}" type="presParOf" srcId="{E9F4753D-5BBD-4645-B777-CED92683ADDD}" destId="{7516850D-4235-C144-8702-806428E02973}" srcOrd="2" destOrd="0" presId="urn:microsoft.com/office/officeart/2005/8/layout/hProcess11"/>
    <dgm:cxn modelId="{D4A95337-5DEF-DE47-85CB-DFEF86D6AD4F}" type="presParOf" srcId="{AF01EB4F-2A1C-5E4F-993D-892CF3015126}" destId="{57237717-17DB-A44E-ABC8-66F462D28AA6}" srcOrd="3" destOrd="0" presId="urn:microsoft.com/office/officeart/2005/8/layout/hProcess11"/>
    <dgm:cxn modelId="{0E399323-95FD-3A4D-B23C-31589F2B0708}" type="presParOf" srcId="{AF01EB4F-2A1C-5E4F-993D-892CF3015126}" destId="{E72343D3-6769-C94A-9C9F-F72929FA2C0F}" srcOrd="4" destOrd="0" presId="urn:microsoft.com/office/officeart/2005/8/layout/hProcess11"/>
    <dgm:cxn modelId="{31C948CF-8BD4-AF40-B9DB-BF24B83E4333}" type="presParOf" srcId="{E72343D3-6769-C94A-9C9F-F72929FA2C0F}" destId="{70C41E4E-F011-F145-B1E5-D9BD5D75B3C7}" srcOrd="0" destOrd="0" presId="urn:microsoft.com/office/officeart/2005/8/layout/hProcess11"/>
    <dgm:cxn modelId="{C1429EF9-A6CA-FA43-A581-A36AFA4D3620}" type="presParOf" srcId="{E72343D3-6769-C94A-9C9F-F72929FA2C0F}" destId="{C4201097-71BF-CA47-A752-540306EDE613}" srcOrd="1" destOrd="0" presId="urn:microsoft.com/office/officeart/2005/8/layout/hProcess11"/>
    <dgm:cxn modelId="{34D636BF-66DA-C14C-9137-C3C10DD38A5B}" type="presParOf" srcId="{E72343D3-6769-C94A-9C9F-F72929FA2C0F}" destId="{81C89DC1-35FA-7246-BA54-B9B6AAD8A0B8}" srcOrd="2" destOrd="0" presId="urn:microsoft.com/office/officeart/2005/8/layout/hProcess11"/>
    <dgm:cxn modelId="{BDC00A7F-B809-8340-AEAC-B6C48AA098F7}" type="presParOf" srcId="{AF01EB4F-2A1C-5E4F-993D-892CF3015126}" destId="{6684D9C5-3132-FF41-A298-BBABBC121EF7}" srcOrd="5" destOrd="0" presId="urn:microsoft.com/office/officeart/2005/8/layout/hProcess11"/>
    <dgm:cxn modelId="{072CCD6E-6D85-1B4F-95B3-E03384ADE246}" type="presParOf" srcId="{AF01EB4F-2A1C-5E4F-993D-892CF3015126}" destId="{88CF9806-556A-5347-8321-CF22760045CC}" srcOrd="6" destOrd="0" presId="urn:microsoft.com/office/officeart/2005/8/layout/hProcess11"/>
    <dgm:cxn modelId="{3639BE32-D03C-5746-83C2-9333E4C4D2DD}" type="presParOf" srcId="{88CF9806-556A-5347-8321-CF22760045CC}" destId="{1B0B3AA4-A48D-0840-B3CE-AFFFB66B0B7D}" srcOrd="0" destOrd="0" presId="urn:microsoft.com/office/officeart/2005/8/layout/hProcess11"/>
    <dgm:cxn modelId="{0DA3C2B0-6DCE-5745-991F-6AABBAB144DE}" type="presParOf" srcId="{88CF9806-556A-5347-8321-CF22760045CC}" destId="{CE59424C-1B45-C246-8A54-B8A5958DA409}" srcOrd="1" destOrd="0" presId="urn:microsoft.com/office/officeart/2005/8/layout/hProcess11"/>
    <dgm:cxn modelId="{43113C3E-CBF1-9D48-B878-8C50FBBF5E28}" type="presParOf" srcId="{88CF9806-556A-5347-8321-CF22760045CC}" destId="{BFF98D78-4EFF-2444-96F3-C66A9EE7C8D3}" srcOrd="2" destOrd="0" presId="urn:microsoft.com/office/officeart/2005/8/layout/hProcess11"/>
    <dgm:cxn modelId="{A7D9C6B6-D2D5-B748-903C-1568156E6EB3}" type="presParOf" srcId="{AF01EB4F-2A1C-5E4F-993D-892CF3015126}" destId="{5B262FBB-8981-F24E-96A5-FD97BF4B57CD}" srcOrd="7" destOrd="0" presId="urn:microsoft.com/office/officeart/2005/8/layout/hProcess11"/>
    <dgm:cxn modelId="{DB5BC1BD-862C-0647-B38A-763D4EA7AC49}" type="presParOf" srcId="{AF01EB4F-2A1C-5E4F-993D-892CF3015126}" destId="{EE79BD8D-8006-7C46-BE4D-0C3C26C2FADD}" srcOrd="8" destOrd="0" presId="urn:microsoft.com/office/officeart/2005/8/layout/hProcess11"/>
    <dgm:cxn modelId="{B2D91621-E71C-AE44-9FFD-4D73010B1A03}" type="presParOf" srcId="{EE79BD8D-8006-7C46-BE4D-0C3C26C2FADD}" destId="{D511FD84-1311-D44D-8E69-7464E262B292}" srcOrd="0" destOrd="0" presId="urn:microsoft.com/office/officeart/2005/8/layout/hProcess11"/>
    <dgm:cxn modelId="{E7E0E77B-BCA8-2A47-AEFA-8CB52D7FB905}" type="presParOf" srcId="{EE79BD8D-8006-7C46-BE4D-0C3C26C2FADD}" destId="{E67AF234-C6A5-D34C-B9C4-DF7F54D726DB}" srcOrd="1" destOrd="0" presId="urn:microsoft.com/office/officeart/2005/8/layout/hProcess11"/>
    <dgm:cxn modelId="{EC29EA9A-DCA2-6F4F-BDA3-944CC01465C1}" type="presParOf" srcId="{EE79BD8D-8006-7C46-BE4D-0C3C26C2FADD}" destId="{9E7DE7CE-2353-3845-B0AC-573159AB729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D5D0-75F3-0D4A-BB5B-527B0CAF1AFA}">
      <dsp:nvSpPr>
        <dsp:cNvPr id="0" name=""/>
        <dsp:cNvSpPr/>
      </dsp:nvSpPr>
      <dsp:spPr>
        <a:xfrm>
          <a:off x="0" y="434414"/>
          <a:ext cx="6753139" cy="51473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2CE0D-8628-7046-9C4D-3BB6073BFAB6}">
      <dsp:nvSpPr>
        <dsp:cNvPr id="0" name=""/>
        <dsp:cNvSpPr/>
      </dsp:nvSpPr>
      <dsp:spPr>
        <a:xfrm>
          <a:off x="31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2-Tier Monoliths</a:t>
          </a:r>
        </a:p>
      </dsp:txBody>
      <dsp:txXfrm>
        <a:off x="311" y="0"/>
        <a:ext cx="1101012" cy="514739"/>
      </dsp:txXfrm>
    </dsp:sp>
    <dsp:sp modelId="{61813038-7D0C-DA43-B8AD-027AA37DA3E0}">
      <dsp:nvSpPr>
        <dsp:cNvPr id="0" name=""/>
        <dsp:cNvSpPr/>
      </dsp:nvSpPr>
      <dsp:spPr>
        <a:xfrm>
          <a:off x="48647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76645-7E0B-EA4B-B94C-5F75356920B1}">
      <dsp:nvSpPr>
        <dsp:cNvPr id="0" name=""/>
        <dsp:cNvSpPr/>
      </dsp:nvSpPr>
      <dsp:spPr>
        <a:xfrm>
          <a:off x="1156374" y="772108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3-Tier Monoliths</a:t>
          </a:r>
        </a:p>
      </dsp:txBody>
      <dsp:txXfrm>
        <a:off x="1156374" y="772108"/>
        <a:ext cx="1101012" cy="514739"/>
      </dsp:txXfrm>
    </dsp:sp>
    <dsp:sp modelId="{C0A99FA1-B6C4-D64A-AC00-3C1B1623C9BA}">
      <dsp:nvSpPr>
        <dsp:cNvPr id="0" name=""/>
        <dsp:cNvSpPr/>
      </dsp:nvSpPr>
      <dsp:spPr>
        <a:xfrm>
          <a:off x="1642537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41E4E-F011-F145-B1E5-D9BD5D75B3C7}">
      <dsp:nvSpPr>
        <dsp:cNvPr id="0" name=""/>
        <dsp:cNvSpPr/>
      </dsp:nvSpPr>
      <dsp:spPr>
        <a:xfrm>
          <a:off x="2312437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N-Tier Monoliths</a:t>
          </a:r>
        </a:p>
      </dsp:txBody>
      <dsp:txXfrm>
        <a:off x="2312437" y="0"/>
        <a:ext cx="1101012" cy="514739"/>
      </dsp:txXfrm>
    </dsp:sp>
    <dsp:sp modelId="{C4201097-71BF-CA47-A752-540306EDE613}">
      <dsp:nvSpPr>
        <dsp:cNvPr id="0" name=""/>
        <dsp:cNvSpPr/>
      </dsp:nvSpPr>
      <dsp:spPr>
        <a:xfrm>
          <a:off x="2798600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B3AA4-A48D-0840-B3CE-AFFFB66B0B7D}">
      <dsp:nvSpPr>
        <dsp:cNvPr id="0" name=""/>
        <dsp:cNvSpPr/>
      </dsp:nvSpPr>
      <dsp:spPr>
        <a:xfrm>
          <a:off x="3468500" y="772108"/>
          <a:ext cx="1452950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Micro-services </a:t>
          </a:r>
        </a:p>
      </dsp:txBody>
      <dsp:txXfrm>
        <a:off x="3468500" y="772108"/>
        <a:ext cx="1452950" cy="514739"/>
      </dsp:txXfrm>
    </dsp:sp>
    <dsp:sp modelId="{CE59424C-1B45-C246-8A54-B8A5958DA409}">
      <dsp:nvSpPr>
        <dsp:cNvPr id="0" name=""/>
        <dsp:cNvSpPr/>
      </dsp:nvSpPr>
      <dsp:spPr>
        <a:xfrm>
          <a:off x="4130633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1FD84-1311-D44D-8E69-7464E262B292}">
      <dsp:nvSpPr>
        <dsp:cNvPr id="0" name=""/>
        <dsp:cNvSpPr/>
      </dsp:nvSpPr>
      <dsp:spPr>
        <a:xfrm>
          <a:off x="497650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Serverless</a:t>
          </a:r>
        </a:p>
      </dsp:txBody>
      <dsp:txXfrm>
        <a:off x="4976501" y="0"/>
        <a:ext cx="1101012" cy="514739"/>
      </dsp:txXfrm>
    </dsp:sp>
    <dsp:sp modelId="{E67AF234-C6A5-D34C-B9C4-DF7F54D726DB}">
      <dsp:nvSpPr>
        <dsp:cNvPr id="0" name=""/>
        <dsp:cNvSpPr/>
      </dsp:nvSpPr>
      <dsp:spPr>
        <a:xfrm>
          <a:off x="546266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2E29-5B7C-454D-BAD5-AC84D553E82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F11C0-696F-4517-9D0A-947FB9800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2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6741" y="3454400"/>
            <a:ext cx="7315200" cy="8595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i="0">
                <a:ln w="3175" cmpd="sng">
                  <a:solidFill>
                    <a:schemeClr val="bg1">
                      <a:alpha val="50000"/>
                    </a:schemeClr>
                  </a:solidFill>
                </a:ln>
                <a:solidFill>
                  <a:srgbClr val="1D1D1D"/>
                </a:solidFill>
                <a:latin typeface="SapientSansBold"/>
                <a:cs typeface="SapientSansBold"/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5.15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96741" y="2359381"/>
            <a:ext cx="7315200" cy="11810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none">
                <a:solidFill>
                  <a:srgbClr val="21ADDD"/>
                </a:solidFill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cxnSp>
        <p:nvCxnSpPr>
          <p:cNvPr id="9" name="Straight Connector 3"/>
          <p:cNvCxnSpPr>
            <a:cxnSpLocks noChangeShapeType="1"/>
          </p:cNvCxnSpPr>
          <p:nvPr userDrawn="1"/>
        </p:nvCxnSpPr>
        <p:spPr bwMode="auto">
          <a:xfrm>
            <a:off x="722301" y="4494340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9917" y="5793528"/>
            <a:ext cx="240030" cy="491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03143-9EF9-C64C-8C3E-FCD2C0E09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741" y="5599218"/>
            <a:ext cx="170592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sultiong-and-managem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1546060"/>
            <a:ext cx="10360025" cy="5394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3200" b="0" i="0" cap="all">
                <a:solidFill>
                  <a:schemeClr val="bg2"/>
                </a:solidFill>
                <a:latin typeface="SapientCentroSlab-Medium"/>
                <a:cs typeface="SapientCentroSlab-Medium"/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2064503"/>
            <a:ext cx="10360025" cy="34009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>
              <a:buNone/>
              <a:defRPr sz="43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By the end of 2013, </a:t>
            </a:r>
            <a:r>
              <a:rPr lang="en-US" dirty="0" err="1"/>
              <a:t>SapientNitro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our idea engineers will be renowned </a:t>
            </a:r>
            <a:br>
              <a:rPr lang="en-US" dirty="0"/>
            </a:br>
            <a:r>
              <a:rPr lang="en-US" dirty="0"/>
              <a:t>for creating success for our clients, </a:t>
            </a:r>
            <a:br>
              <a:rPr lang="en-US" dirty="0"/>
            </a:br>
            <a:r>
              <a:rPr lang="en-US" dirty="0"/>
              <a:t>by redefining how companies and brands connect to their customers.</a:t>
            </a:r>
          </a:p>
        </p:txBody>
      </p:sp>
    </p:spTree>
    <p:extLst>
      <p:ext uri="{BB962C8B-B14F-4D97-AF65-F5344CB8AC3E}">
        <p14:creationId xmlns:p14="http://schemas.microsoft.com/office/powerpoint/2010/main" val="6307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bg>
      <p:bgPr>
        <a:solidFill>
          <a:srgbClr val="21A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enda-6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311" y="2064216"/>
            <a:ext cx="2743200" cy="246221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0" b="0" i="0" spc="-70">
                <a:solidFill>
                  <a:schemeClr val="bg2">
                    <a:alpha val="20000"/>
                  </a:schemeClr>
                </a:solidFill>
                <a:latin typeface="SapientCentroSlab-BlackItalic"/>
                <a:cs typeface="SapientCentroSlab-BlackItalic"/>
              </a:defRPr>
            </a:lvl1pPr>
          </a:lstStyle>
          <a:p>
            <a:r>
              <a:rPr lang="en-US" dirty="0"/>
              <a:t>01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95762" y="3001823"/>
            <a:ext cx="7315200" cy="569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700" b="0" i="0" spc="-7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AGENDA ITEM TITLE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03184" y="3533939"/>
            <a:ext cx="7315200" cy="3161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7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7289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58369" y="2829814"/>
            <a:ext cx="6400799" cy="11983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>
              <a:lnSpc>
                <a:spcPct val="90000"/>
              </a:lnSpc>
              <a:defRPr sz="3700" cap="all" baseline="0">
                <a:solidFill>
                  <a:srgbClr val="FFFFFF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THANK YOU !</a:t>
            </a:r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58369" y="378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47733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Cover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39" y="0"/>
            <a:ext cx="8244386" cy="6858000"/>
          </a:xfrm>
          <a:prstGeom prst="rect">
            <a:avLst/>
          </a:prstGeom>
        </p:spPr>
      </p:pic>
      <p:cxnSp>
        <p:nvCxnSpPr>
          <p:cNvPr id="5" name="Straight Connector 3"/>
          <p:cNvCxnSpPr>
            <a:cxnSpLocks noChangeShapeType="1"/>
          </p:cNvCxnSpPr>
          <p:nvPr userDrawn="1"/>
        </p:nvCxnSpPr>
        <p:spPr bwMode="auto">
          <a:xfrm>
            <a:off x="702552" y="4481513"/>
            <a:ext cx="463430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 descr="logo_ne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50" y="5870575"/>
            <a:ext cx="247162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mark_ne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928" y="5802313"/>
            <a:ext cx="321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02496" y="2374939"/>
            <a:ext cx="7812754" cy="1107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="0" i="0">
                <a:solidFill>
                  <a:schemeClr val="tx2"/>
                </a:solidFill>
                <a:latin typeface="SapientCentroSlab-Light"/>
                <a:cs typeface="SapientCentroSlab-Light"/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2497" y="3479800"/>
            <a:ext cx="7813037" cy="8156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0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tx1">
                    <a:alpha val="25000"/>
                  </a:schemeClr>
                </a:solidFill>
                <a:latin typeface="SapientSansBold"/>
                <a:cs typeface="SapientSansBold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5.15</a:t>
            </a:r>
          </a:p>
        </p:txBody>
      </p:sp>
    </p:spTree>
    <p:extLst>
      <p:ext uri="{BB962C8B-B14F-4D97-AF65-F5344CB8AC3E}">
        <p14:creationId xmlns:p14="http://schemas.microsoft.com/office/powerpoint/2010/main" val="380202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49648" y="3903138"/>
            <a:ext cx="463429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551" y="6438909"/>
            <a:ext cx="410526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7C87A295-8D85-F746-99EC-7334C6390154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197" y="2863605"/>
            <a:ext cx="4022312" cy="83869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SapientSansBold"/>
                <a:cs typeface="SapientSansBold"/>
              </a:defRPr>
            </a:lvl1pPr>
          </a:lstStyle>
          <a:p>
            <a:r>
              <a:rPr lang="en-US" dirty="0"/>
              <a:t>PRESENTATION AGENDA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77503" y="0"/>
            <a:ext cx="572874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 i="1"/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/>
            </a:lvl2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  <a:p>
            <a:pPr lvl="0"/>
            <a:r>
              <a:rPr lang="en-US" dirty="0"/>
              <a:t>Agenda Item 5</a:t>
            </a:r>
          </a:p>
          <a:p>
            <a:pPr lvl="0"/>
            <a:r>
              <a:rPr lang="en-US" dirty="0"/>
              <a:t>Agenda Item 6</a:t>
            </a:r>
          </a:p>
          <a:p>
            <a:pPr lvl="0"/>
            <a:r>
              <a:rPr lang="en-US" dirty="0"/>
              <a:t>Agenda Item 7</a:t>
            </a:r>
          </a:p>
          <a:p>
            <a:pPr lvl="0"/>
            <a:r>
              <a:rPr lang="en-US" dirty="0"/>
              <a:t>Agenda Item 8</a:t>
            </a:r>
          </a:p>
          <a:p>
            <a:pPr lvl="0"/>
            <a:r>
              <a:rPr lang="en-US" dirty="0"/>
              <a:t>Agenda Item 9</a:t>
            </a:r>
          </a:p>
          <a:p>
            <a:pPr lvl="0"/>
            <a:r>
              <a:rPr lang="en-US" dirty="0"/>
              <a:t>Agenda Item 10</a:t>
            </a:r>
          </a:p>
        </p:txBody>
      </p:sp>
    </p:spTree>
    <p:extLst>
      <p:ext uri="{BB962C8B-B14F-4D97-AF65-F5344CB8AC3E}">
        <p14:creationId xmlns:p14="http://schemas.microsoft.com/office/powerpoint/2010/main" val="243026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1" y="2"/>
            <a:ext cx="6509174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55592" y="2708684"/>
            <a:ext cx="4767308" cy="112671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700" cap="all">
                <a:solidFill>
                  <a:schemeClr val="bg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PRESENTATION AGENDA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69580" y="0"/>
            <a:ext cx="4617583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457200" indent="-457200" algn="l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+mj-lt"/>
              <a:buAutoNum type="arabicPeriod"/>
              <a:tabLst/>
              <a:defRPr sz="2100" b="0"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1pPr>
            <a:lvl2pPr marL="749300" marR="0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lvl="1"/>
            <a:r>
              <a:rPr lang="en-US" dirty="0"/>
              <a:t>Agenda Item 3b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3c</a:t>
            </a:r>
          </a:p>
          <a:p>
            <a:r>
              <a:rPr lang="en-US" dirty="0"/>
              <a:t>Agenda Item 4</a:t>
            </a:r>
          </a:p>
        </p:txBody>
      </p: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839" y="6475185"/>
            <a:ext cx="409575" cy="15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 userDrawn="1"/>
        </p:nvCxnSpPr>
        <p:spPr bwMode="auto">
          <a:xfrm>
            <a:off x="649558" y="4000478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8" name="Picture 7" descr="everform.pdf"/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/>
          <a:stretch/>
        </p:blipFill>
        <p:spPr>
          <a:xfrm>
            <a:off x="816156" y="0"/>
            <a:ext cx="5693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0" y="1604212"/>
            <a:ext cx="10996613" cy="4682289"/>
          </a:xfrm>
          <a:prstGeom prst="rect">
            <a:avLst/>
          </a:prstGeom>
        </p:spPr>
        <p:txBody>
          <a:bodyPr lIns="0" tIns="0" rIns="0" bIns="0" numCol="2" spcCol="91440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24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336720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9962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10" name="Rectangle 9"/>
          <p:cNvSpPr/>
          <p:nvPr userDrawn="1"/>
        </p:nvSpPr>
        <p:spPr>
          <a:xfrm>
            <a:off x="0" y="1587502"/>
            <a:ext cx="12188825" cy="52704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rgbClr val="21AD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19-1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/>
          <a:stretch/>
        </p:blipFill>
        <p:spPr>
          <a:xfrm>
            <a:off x="6509174" y="2"/>
            <a:ext cx="5679651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3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4365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8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EC0E7D11-DCE6-C24C-B8DA-1F0D184F1326}" type="datetimeFigureOut">
              <a:rPr lang="en-US" smtClean="0"/>
              <a:pPr/>
              <a:t>7/18/19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724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928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79C409F1-108A-9445-BED2-5814577142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677" r:id="rId2"/>
    <p:sldLayoutId id="2147483725" r:id="rId3"/>
    <p:sldLayoutId id="2147483731" r:id="rId4"/>
    <p:sldLayoutId id="2147483738" r:id="rId5"/>
    <p:sldLayoutId id="2147483732" r:id="rId6"/>
    <p:sldLayoutId id="2147483736" r:id="rId7"/>
    <p:sldLayoutId id="2147483733" r:id="rId8"/>
    <p:sldLayoutId id="2147483723" r:id="rId9"/>
    <p:sldLayoutId id="2147483687" r:id="rId10"/>
    <p:sldLayoutId id="2147483739" r:id="rId11"/>
    <p:sldLayoutId id="2147483730" r:id="rId12"/>
    <p:sldLayoutId id="2147483740" r:id="rId13"/>
    <p:sldLayoutId id="2147483741" r:id="rId14"/>
  </p:sldLayoutIdLst>
  <p:txStyles>
    <p:titleStyle>
      <a:lvl1pPr algn="l" defTabSz="609493" rtl="0" eaLnBrk="1" latinLnBrk="0" hangingPunct="1">
        <a:spcBef>
          <a:spcPct val="0"/>
        </a:spcBef>
        <a:buNone/>
        <a:defRPr sz="3700" b="0" i="0" kern="1200">
          <a:solidFill>
            <a:schemeClr val="tx2"/>
          </a:solidFill>
          <a:latin typeface="SapientCentroSlab-Light"/>
          <a:ea typeface="+mj-ea"/>
          <a:cs typeface="SapientCentroSlab-Light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1pPr>
      <a:lvl2pPr marL="0" indent="0" algn="l" defTabSz="609493" rtl="0" eaLnBrk="1" latinLnBrk="0" hangingPunct="1">
        <a:spcBef>
          <a:spcPts val="600"/>
        </a:spcBef>
        <a:buFont typeface="Arial"/>
        <a:buNone/>
        <a:defRPr sz="2100" b="0" i="0" kern="1200">
          <a:solidFill>
            <a:schemeClr val="tx1">
              <a:lumMod val="50000"/>
              <a:lumOff val="50000"/>
            </a:schemeClr>
          </a:solidFill>
          <a:latin typeface="PFCentroSlabPro-Light"/>
          <a:ea typeface="+mn-ea"/>
          <a:cs typeface="PFCentroSlabPro-Light"/>
        </a:defRPr>
      </a:lvl2pPr>
      <a:lvl3pPr marL="1217613" indent="-989013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3pPr>
      <a:lvl4pPr marL="5207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4pPr>
      <a:lvl5pPr marL="8001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5pPr>
      <a:lvl6pPr marL="109220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tracing.io/docs/overview/spans/" TargetMode="External"/><Relationship Id="rId2" Type="http://schemas.openxmlformats.org/officeDocument/2006/relationships/hyperlink" Target="http://highscalability.com/blog/2010/4/27/paper-dapper-googles-large-scale-distributed-systems-tracing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loud.spring.io/spring-cloud-sleuth/spring-cloud-sleuth.html#_span_lifecycle" TargetMode="Externa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ruchandani/spring-boot-observability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a.linkedin.com/in/lruchandani" TargetMode="External"/><Relationship Id="rId2" Type="http://schemas.openxmlformats.org/officeDocument/2006/relationships/hyperlink" Target="http://manifesto.softwarecraftsmanship.org/" TargetMode="Externa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July,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pientSansBold"/>
                <a:cs typeface="SapientSansBold"/>
              </a:rPr>
              <a:t>Observability in Cloud Native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9056B-B665-D844-A87B-8F0939665DDE}"/>
              </a:ext>
            </a:extLst>
          </p:cNvPr>
          <p:cNvSpPr txBox="1"/>
          <p:nvPr/>
        </p:nvSpPr>
        <p:spPr>
          <a:xfrm>
            <a:off x="1088571" y="60851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C9A-4B98-9F40-AC63-75209D554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2E78C-52E3-6945-A375-07F0CB705493}"/>
              </a:ext>
            </a:extLst>
          </p:cNvPr>
          <p:cNvSpPr/>
          <p:nvPr/>
        </p:nvSpPr>
        <p:spPr>
          <a:xfrm>
            <a:off x="599196" y="3721643"/>
            <a:ext cx="5300564" cy="463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21A09-4992-AC4E-9859-C72083FBF251}"/>
              </a:ext>
            </a:extLst>
          </p:cNvPr>
          <p:cNvSpPr/>
          <p:nvPr/>
        </p:nvSpPr>
        <p:spPr>
          <a:xfrm>
            <a:off x="599196" y="2932774"/>
            <a:ext cx="5300564" cy="4864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 (HW)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C6DD6-4F64-E746-8D0C-D276ED72B4DC}"/>
              </a:ext>
            </a:extLst>
          </p:cNvPr>
          <p:cNvSpPr/>
          <p:nvPr/>
        </p:nvSpPr>
        <p:spPr>
          <a:xfrm>
            <a:off x="599196" y="2158520"/>
            <a:ext cx="5300564" cy="471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4601C-84F9-E144-83A7-EDD1191EEFD6}"/>
              </a:ext>
            </a:extLst>
          </p:cNvPr>
          <p:cNvSpPr txBox="1"/>
          <p:nvPr/>
        </p:nvSpPr>
        <p:spPr>
          <a:xfrm>
            <a:off x="6645536" y="2147944"/>
            <a:ext cx="5198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All 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Contextual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Gather understanding of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2468228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A477-692E-5643-AF60-4BBC52A97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PILLARS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74B09E-68BE-284D-95AE-C098897DEBBB}"/>
              </a:ext>
            </a:extLst>
          </p:cNvPr>
          <p:cNvSpPr/>
          <p:nvPr/>
        </p:nvSpPr>
        <p:spPr>
          <a:xfrm rot="5400000">
            <a:off x="-811829" y="3102406"/>
            <a:ext cx="2605417" cy="4822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2A1F2-4E71-DA4B-BB97-AD7030CD0B37}"/>
              </a:ext>
            </a:extLst>
          </p:cNvPr>
          <p:cNvSpPr/>
          <p:nvPr/>
        </p:nvSpPr>
        <p:spPr>
          <a:xfrm rot="5400000">
            <a:off x="2649283" y="3111800"/>
            <a:ext cx="2605416" cy="463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8A68-7B08-EA4F-A4C5-899939323AB4}"/>
              </a:ext>
            </a:extLst>
          </p:cNvPr>
          <p:cNvSpPr/>
          <p:nvPr/>
        </p:nvSpPr>
        <p:spPr>
          <a:xfrm rot="5400000">
            <a:off x="6119268" y="3093535"/>
            <a:ext cx="2605414" cy="499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E83581-58F0-AA49-9C90-640BC052787F}"/>
              </a:ext>
            </a:extLst>
          </p:cNvPr>
          <p:cNvSpPr/>
          <p:nvPr/>
        </p:nvSpPr>
        <p:spPr>
          <a:xfrm rot="5400000">
            <a:off x="8851527" y="3205217"/>
            <a:ext cx="2605416" cy="477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C2E93-E5CA-334D-8EEE-EDF2D938F00C}"/>
              </a:ext>
            </a:extLst>
          </p:cNvPr>
          <p:cNvSpPr txBox="1"/>
          <p:nvPr/>
        </p:nvSpPr>
        <p:spPr>
          <a:xfrm>
            <a:off x="732006" y="2141033"/>
            <a:ext cx="2786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Structured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Context (mdc)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Collector (</a:t>
            </a:r>
            <a:r>
              <a:rPr lang="en-US" dirty="0" err="1"/>
              <a:t>fluentd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Correlate (</a:t>
            </a:r>
            <a:r>
              <a:rPr lang="en-US" dirty="0" err="1"/>
              <a:t>traceid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alerts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297F4-03FD-5544-A644-0E1A1F97FB79}"/>
              </a:ext>
            </a:extLst>
          </p:cNvPr>
          <p:cNvSpPr txBox="1"/>
          <p:nvPr/>
        </p:nvSpPr>
        <p:spPr>
          <a:xfrm>
            <a:off x="4183724" y="2158592"/>
            <a:ext cx="284546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Resource usage </a:t>
            </a:r>
            <a:r>
              <a:rPr lang="en-US" sz="1400" dirty="0"/>
              <a:t>(</a:t>
            </a:r>
            <a:r>
              <a:rPr lang="en-US" sz="1400" dirty="0" err="1"/>
              <a:t>threads,connection,queue</a:t>
            </a:r>
            <a:r>
              <a:rPr lang="en-US" sz="1400" dirty="0"/>
              <a:t> depths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 Dimensions for filtering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expose percentiles</a:t>
            </a:r>
          </a:p>
          <a:p>
            <a:pPr marL="342900" indent="-342900">
              <a:buFontTx/>
              <a:buChar char="-"/>
            </a:pPr>
            <a:r>
              <a:rPr lang="en-US" dirty="0"/>
              <a:t>Also add business focused metrics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AA44D-F191-4E4F-934C-861E38A883B1}"/>
              </a:ext>
            </a:extLst>
          </p:cNvPr>
          <p:cNvSpPr txBox="1"/>
          <p:nvPr/>
        </p:nvSpPr>
        <p:spPr>
          <a:xfrm>
            <a:off x="7618540" y="2039906"/>
            <a:ext cx="2089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Add Context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9CB3-DC74-844E-B41E-7FE18BF79450}"/>
              </a:ext>
            </a:extLst>
          </p:cNvPr>
          <p:cNvSpPr txBox="1"/>
          <p:nvPr/>
        </p:nvSpPr>
        <p:spPr>
          <a:xfrm>
            <a:off x="249753" y="5570433"/>
            <a:ext cx="268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Most Rich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Highest granularity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2B558-AD8B-694F-9566-BA9ED8325516}"/>
              </a:ext>
            </a:extLst>
          </p:cNvPr>
          <p:cNvSpPr txBox="1"/>
          <p:nvPr/>
        </p:nvSpPr>
        <p:spPr>
          <a:xfrm>
            <a:off x="3686036" y="5457516"/>
            <a:ext cx="2681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Generalized /agg info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2BC9B-6A2A-A448-B49F-B346C9D76580}"/>
              </a:ext>
            </a:extLst>
          </p:cNvPr>
          <p:cNvSpPr txBox="1"/>
          <p:nvPr/>
        </p:nvSpPr>
        <p:spPr>
          <a:xfrm>
            <a:off x="6914887" y="5349793"/>
            <a:ext cx="2529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Limited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FF991-F396-BC4E-8621-C105F9BB0638}"/>
              </a:ext>
            </a:extLst>
          </p:cNvPr>
          <p:cNvSpPr txBox="1"/>
          <p:nvPr/>
        </p:nvSpPr>
        <p:spPr>
          <a:xfrm>
            <a:off x="9707671" y="5349792"/>
            <a:ext cx="1985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percentiles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91874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906F-D4D5-4240-BA36-EA481C429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0F123-7F82-2D4E-B87B-0A39A168B0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9196" y="1796717"/>
            <a:ext cx="7742699" cy="4571999"/>
          </a:xfrm>
        </p:spPr>
        <p:txBody>
          <a:bodyPr numCol="1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CUSTOM METRICS (IN CODE)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known unknowns (connection counts, queue depths etc.)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Business focused metrics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All occurrences are reported (although aggregated)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BYTE CODE INSTRUMENTATION (AGENTS)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Code paths are sampled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unknown unknowns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SIDE CAR PROXY (MICROSERVICES SERVICEMESH)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Less  work required to enable monitoring/tracing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Provides component level traceability 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Builds service graphs</a:t>
            </a:r>
          </a:p>
          <a:p>
            <a:pPr marL="803275" lvl="2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12310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3EBD1B-2BEA-354D-A57F-6BD6369C120E}"/>
              </a:ext>
            </a:extLst>
          </p:cNvPr>
          <p:cNvSpPr/>
          <p:nvPr/>
        </p:nvSpPr>
        <p:spPr>
          <a:xfrm>
            <a:off x="962525" y="1395664"/>
            <a:ext cx="1475876" cy="15786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AF02D-C705-FC4A-9161-9C9F0069AE23}"/>
              </a:ext>
            </a:extLst>
          </p:cNvPr>
          <p:cNvSpPr/>
          <p:nvPr/>
        </p:nvSpPr>
        <p:spPr>
          <a:xfrm>
            <a:off x="962525" y="4042610"/>
            <a:ext cx="1475877" cy="23261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7816A-8EC3-9548-AAB7-8F552EF52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AC451-76F1-524A-A6DC-5B7768138DA7}"/>
              </a:ext>
            </a:extLst>
          </p:cNvPr>
          <p:cNvSpPr/>
          <p:nvPr/>
        </p:nvSpPr>
        <p:spPr>
          <a:xfrm>
            <a:off x="1211179" y="1668377"/>
            <a:ext cx="978568" cy="6167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92CD8-E12D-A840-B2D7-77E4669B0C90}"/>
              </a:ext>
            </a:extLst>
          </p:cNvPr>
          <p:cNvSpPr/>
          <p:nvPr/>
        </p:nvSpPr>
        <p:spPr>
          <a:xfrm>
            <a:off x="1211179" y="4241955"/>
            <a:ext cx="978568" cy="6968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61988-EDE6-3343-9F0E-14F8AD8DB462}"/>
              </a:ext>
            </a:extLst>
          </p:cNvPr>
          <p:cNvSpPr/>
          <p:nvPr/>
        </p:nvSpPr>
        <p:spPr>
          <a:xfrm>
            <a:off x="1235242" y="5122270"/>
            <a:ext cx="978568" cy="629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B3717B-37D3-7C4D-965A-F7EE7463FE23}"/>
              </a:ext>
            </a:extLst>
          </p:cNvPr>
          <p:cNvSpPr/>
          <p:nvPr/>
        </p:nvSpPr>
        <p:spPr>
          <a:xfrm>
            <a:off x="1676400" y="5990780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19EACC-640E-4E47-B6F6-498DF72FD3A5}"/>
              </a:ext>
            </a:extLst>
          </p:cNvPr>
          <p:cNvSpPr/>
          <p:nvPr/>
        </p:nvSpPr>
        <p:spPr>
          <a:xfrm>
            <a:off x="1676399" y="2401302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0513E8-E44E-DB4A-974F-23EE06606AAD}"/>
              </a:ext>
            </a:extLst>
          </p:cNvPr>
          <p:cNvSpPr/>
          <p:nvPr/>
        </p:nvSpPr>
        <p:spPr>
          <a:xfrm rot="5400000">
            <a:off x="1336459" y="3801979"/>
            <a:ext cx="5158951" cy="4812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D2D6E4-4CF0-5645-897E-0342C2EA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17" y="1363913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E3B99-3A3F-E441-A2A2-3B37F0B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7" y="2974278"/>
            <a:ext cx="26289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736AB8-AAA0-AE43-BEF9-4B42473C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17" y="4494340"/>
            <a:ext cx="1993900" cy="88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1D963-A7F1-7B47-84F8-F7C0D29A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717" y="5751448"/>
            <a:ext cx="26162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4536D-E12A-4948-8D68-E6472ED4F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09" y="1668377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3178F-C7AC-7E4E-9B81-7C2296742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509" y="373627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7C8088-B659-9543-9E23-5DBBC0515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013" y="5592659"/>
            <a:ext cx="82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7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3D8C-B6D6-FC41-8D1E-7B409ED9D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 tools - MICROMETER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6647-9DF8-E649-8C34-A551B3FB0D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5649830" cy="4860756"/>
          </a:xfrm>
        </p:spPr>
        <p:txBody>
          <a:bodyPr numCol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GAUGE</a:t>
            </a:r>
          </a:p>
          <a:p>
            <a:r>
              <a:rPr lang="en-CA" i="1" dirty="0"/>
              <a:t>A gauge is a handle to get the current value. Typical examples for gauges would be the size of a collection or map or number of threads in a running state.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COUNTER</a:t>
            </a:r>
          </a:p>
          <a:p>
            <a:r>
              <a:rPr lang="en-CA" i="1" dirty="0"/>
              <a:t>Counters report a single metric, a count. The Counter interface allows you to increment by a fixed amount, which must be positive.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</a:t>
            </a:r>
          </a:p>
          <a:p>
            <a:r>
              <a:rPr lang="en-CA" i="1" dirty="0"/>
              <a:t>Timers are intended for measuring short-duration latencies, and the frequency of such events.</a:t>
            </a:r>
            <a:r>
              <a:rPr lang="en-CA" dirty="0"/>
              <a:t> The micrometer-core modules contains a @Timed annotation that can be used by frameworks to add timing support to either specific types of methods such as those serving web request endpoints or generally to all methods.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r>
              <a:rPr lang="en-CA" dirty="0"/>
              <a:t>accumulates values to an underlying histogram and ships a predetermined set of buckets to the monitoring system., useful for percentile calculation on the server (e.g. Prometheus)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7880B-8145-9740-8798-4F9EE6934AB3}"/>
              </a:ext>
            </a:extLst>
          </p:cNvPr>
          <p:cNvSpPr/>
          <p:nvPr/>
        </p:nvSpPr>
        <p:spPr>
          <a:xfrm>
            <a:off x="6240381" y="1745449"/>
            <a:ext cx="56468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Gauge gauge = Gauge</a:t>
            </a:r>
          </a:p>
          <a:p>
            <a:r>
              <a:rPr lang="en-US" sz="1200" dirty="0">
                <a:latin typeface="Courier" pitchFamily="2" charset="0"/>
              </a:rPr>
              <a:t>    .builder("gauge",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gaugeValue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>
                <a:latin typeface="Courier" pitchFamily="2" charset="0"/>
              </a:rPr>
              <a:t>    .description("a description of what this gauge does")     .tags("region", "test") // optional</a:t>
            </a:r>
          </a:p>
          <a:p>
            <a:r>
              <a:rPr lang="en-US" sz="1200" dirty="0">
                <a:latin typeface="Courier" pitchFamily="2" charset="0"/>
              </a:rPr>
              <a:t>    .register(registry)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BDF21-2606-824C-9037-FD922025F6E0}"/>
              </a:ext>
            </a:extLst>
          </p:cNvPr>
          <p:cNvSpPr/>
          <p:nvPr/>
        </p:nvSpPr>
        <p:spPr>
          <a:xfrm>
            <a:off x="6240380" y="290657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CA" sz="1200" dirty="0">
                <a:latin typeface="Courier" pitchFamily="2" charset="0"/>
              </a:rPr>
              <a:t>Counter counter = </a:t>
            </a:r>
            <a:r>
              <a:rPr lang="en-CA" sz="1200" dirty="0" err="1">
                <a:latin typeface="Courier" pitchFamily="2" charset="0"/>
              </a:rPr>
              <a:t>registry.counter</a:t>
            </a:r>
            <a:r>
              <a:rPr lang="en-CA" sz="1200" dirty="0">
                <a:latin typeface="Courier" pitchFamily="2" charset="0"/>
              </a:rPr>
              <a:t>("counter");</a:t>
            </a:r>
          </a:p>
          <a:p>
            <a:r>
              <a:rPr lang="en-CA" sz="1200" dirty="0" err="1">
                <a:latin typeface="Courier" pitchFamily="2" charset="0"/>
              </a:rPr>
              <a:t>Counter.increment</a:t>
            </a:r>
            <a:r>
              <a:rPr lang="en-CA" sz="1200" dirty="0">
                <a:latin typeface="Courier" pitchFamily="2" charset="0"/>
              </a:rPr>
              <a:t>(1);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FB4EA9-7949-514F-8E0B-C7FE3AFF7991}"/>
              </a:ext>
            </a:extLst>
          </p:cNvPr>
          <p:cNvSpPr/>
          <p:nvPr/>
        </p:nvSpPr>
        <p:spPr>
          <a:xfrm>
            <a:off x="6333354" y="3803757"/>
            <a:ext cx="57142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Timer.Sample</a:t>
            </a:r>
            <a:r>
              <a:rPr lang="en-CA" sz="1200" dirty="0">
                <a:latin typeface="Courier" pitchFamily="2" charset="0"/>
              </a:rPr>
              <a:t> sample = </a:t>
            </a:r>
            <a:r>
              <a:rPr lang="en-CA" sz="1200" dirty="0" err="1">
                <a:latin typeface="Courier" pitchFamily="2" charset="0"/>
              </a:rPr>
              <a:t>Timer.start</a:t>
            </a:r>
            <a:r>
              <a:rPr lang="en-CA" sz="1200" dirty="0">
                <a:latin typeface="Courier" pitchFamily="2" charset="0"/>
              </a:rPr>
              <a:t>(registry);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 err="1">
                <a:latin typeface="Courier" pitchFamily="2" charset="0"/>
              </a:rPr>
              <a:t>sample.stop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registry.timer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", "response", </a:t>
            </a:r>
            <a:r>
              <a:rPr lang="en-CA" sz="1200" dirty="0" err="1">
                <a:latin typeface="Courier" pitchFamily="2" charset="0"/>
              </a:rPr>
              <a:t>response.status</a:t>
            </a:r>
            <a:r>
              <a:rPr lang="en-CA" sz="1200" dirty="0">
                <a:latin typeface="Courier" pitchFamily="2" charset="0"/>
              </a:rPr>
              <a:t>())); 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D94C4-F286-7549-A43D-828AC29D5803}"/>
              </a:ext>
            </a:extLst>
          </p:cNvPr>
          <p:cNvSpPr/>
          <p:nvPr/>
        </p:nvSpPr>
        <p:spPr>
          <a:xfrm>
            <a:off x="6333354" y="5169567"/>
            <a:ext cx="571426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Timer.builder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") .</a:t>
            </a:r>
            <a:r>
              <a:rPr lang="en-CA" sz="1200" dirty="0" err="1">
                <a:latin typeface="Courier" pitchFamily="2" charset="0"/>
              </a:rPr>
              <a:t>publishPercentiles</a:t>
            </a:r>
            <a:r>
              <a:rPr lang="en-CA" sz="1200" dirty="0">
                <a:latin typeface="Courier" pitchFamily="2" charset="0"/>
              </a:rPr>
              <a:t>(0.5, 0.95) // median and 95th percentile .</a:t>
            </a:r>
            <a:r>
              <a:rPr lang="en-CA" sz="1200" dirty="0" err="1">
                <a:latin typeface="Courier" pitchFamily="2" charset="0"/>
              </a:rPr>
              <a:t>publishPercentileHistogram</a:t>
            </a:r>
            <a:r>
              <a:rPr lang="en-CA" sz="1200" dirty="0">
                <a:latin typeface="Courier" pitchFamily="2" charset="0"/>
              </a:rPr>
              <a:t>() .</a:t>
            </a:r>
            <a:r>
              <a:rPr lang="en-CA" sz="1200" dirty="0" err="1">
                <a:latin typeface="Courier" pitchFamily="2" charset="0"/>
              </a:rPr>
              <a:t>sla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(100)) .</a:t>
            </a:r>
            <a:r>
              <a:rPr lang="en-CA" sz="1200" dirty="0" err="1">
                <a:latin typeface="Courier" pitchFamily="2" charset="0"/>
              </a:rPr>
              <a:t>minimumExpectedValue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(1)) .</a:t>
            </a:r>
            <a:r>
              <a:rPr lang="en-CA" sz="1200" dirty="0" err="1">
                <a:latin typeface="Courier" pitchFamily="2" charset="0"/>
              </a:rPr>
              <a:t>maximumExpectedValue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Duration.ofSeconds</a:t>
            </a:r>
            <a:r>
              <a:rPr lang="en-CA" sz="1200" dirty="0">
                <a:latin typeface="Courier" pitchFamily="2" charset="0"/>
              </a:rPr>
              <a:t>(10))</a:t>
            </a: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5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BCA1-7CE7-614C-8454-43B05F712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TOOLS - tracing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5E71D6B-0F53-6B4E-AB2C-79D274A070F4}"/>
              </a:ext>
            </a:extLst>
          </p:cNvPr>
          <p:cNvSpPr txBox="1"/>
          <p:nvPr/>
        </p:nvSpPr>
        <p:spPr>
          <a:xfrm>
            <a:off x="599197" y="1595021"/>
            <a:ext cx="491928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Each span encapsulates the following state according to the OpenTracing specification:</a:t>
            </a:r>
          </a:p>
          <a:p>
            <a:r>
              <a:rPr lang="en-CA" dirty="0"/>
              <a:t>An operation name</a:t>
            </a:r>
          </a:p>
          <a:p>
            <a:r>
              <a:rPr lang="en-CA" dirty="0"/>
              <a:t>A start timestamp and finish timestamp</a:t>
            </a:r>
          </a:p>
          <a:p>
            <a:r>
              <a:rPr lang="en-CA" dirty="0"/>
              <a:t>A set of </a:t>
            </a:r>
            <a:r>
              <a:rPr lang="en-CA" dirty="0" err="1"/>
              <a:t>key:value</a:t>
            </a:r>
            <a:r>
              <a:rPr lang="en-CA" dirty="0"/>
              <a:t> span </a:t>
            </a:r>
            <a:r>
              <a:rPr lang="en-CA" b="1" dirty="0"/>
              <a:t>Tags</a:t>
            </a:r>
            <a:endParaRPr lang="en-CA" dirty="0"/>
          </a:p>
          <a:p>
            <a:r>
              <a:rPr lang="en-CA" dirty="0"/>
              <a:t>A set of </a:t>
            </a:r>
            <a:r>
              <a:rPr lang="en-CA" dirty="0" err="1"/>
              <a:t>key:value</a:t>
            </a:r>
            <a:r>
              <a:rPr lang="en-CA" dirty="0"/>
              <a:t> span </a:t>
            </a:r>
            <a:r>
              <a:rPr lang="en-CA" b="1" dirty="0"/>
              <a:t>Logs</a:t>
            </a:r>
            <a:endParaRPr lang="en-CA" dirty="0"/>
          </a:p>
          <a:p>
            <a:r>
              <a:rPr lang="en-CA" dirty="0"/>
              <a:t>A </a:t>
            </a:r>
            <a:r>
              <a:rPr lang="en-CA" b="1" dirty="0" err="1"/>
              <a:t>SpanContext</a:t>
            </a:r>
            <a:endParaRPr lang="en-CA" dirty="0"/>
          </a:p>
          <a:p>
            <a:br>
              <a:rPr lang="en-CA" dirty="0"/>
            </a:br>
            <a:br>
              <a:rPr lang="en-CA" dirty="0"/>
            </a:b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6B61A8-1FCB-4C4D-B6CA-263A8EA39E3F}"/>
              </a:ext>
            </a:extLst>
          </p:cNvPr>
          <p:cNvSpPr txBox="1"/>
          <p:nvPr/>
        </p:nvSpPr>
        <p:spPr>
          <a:xfrm>
            <a:off x="5823285" y="1595021"/>
            <a:ext cx="620829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2"/>
              </a:rPr>
              <a:t>http://highscalability.com/blog/2010/4/27/paper-dapper-googles-large-scale-distributed-systems-tracing.html</a:t>
            </a:r>
            <a:br>
              <a:rPr lang="en-CA" dirty="0"/>
            </a:br>
            <a:endParaRPr lang="en-CA" dirty="0"/>
          </a:p>
          <a:p>
            <a:r>
              <a:rPr lang="en-CA" dirty="0">
                <a:hlinkClick r:id="rId3"/>
              </a:rPr>
              <a:t>https://opentracing.io/docs/overview/spans/</a:t>
            </a:r>
            <a:endParaRPr lang="en-CA" dirty="0"/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391045C-E169-4446-BC21-1AB6D030FC3A}"/>
              </a:ext>
            </a:extLst>
          </p:cNvPr>
          <p:cNvSpPr txBox="1"/>
          <p:nvPr/>
        </p:nvSpPr>
        <p:spPr>
          <a:xfrm>
            <a:off x="6004948" y="4482820"/>
            <a:ext cx="57638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4"/>
              </a:rPr>
              <a:t>https://cloud.spring.io/spring-cloud-sleuth/spring-cloud-sleuth.html#_span_lifecycle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0F3B-6BE7-5340-84C2-3D580E85C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494E-DE3B-A849-979D-56D33DED14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41454-B102-954F-A555-17E119D4885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 - </a:t>
            </a:r>
            <a:r>
              <a:rPr lang="en-US" dirty="0" err="1"/>
              <a:t>grafana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176966B-B3AD-A844-82E0-C9E8A5057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68" y="1333771"/>
            <a:ext cx="9121747" cy="5121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54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566E-3C71-E745-8796-485CE5843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Dashboards - tracing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F795-9A6D-B34D-9202-539FFADB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1629750"/>
            <a:ext cx="11534274" cy="45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6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2AE34-ECB4-D845-BCA7-634A005C528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Tracing –product discovery - marketplace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7421DB-F285-374A-B506-3F74E25EA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8457" y="1431453"/>
            <a:ext cx="9314995" cy="5210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135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6625390" y="69757"/>
            <a:ext cx="5563435" cy="5277853"/>
          </a:xfrm>
        </p:spPr>
        <p:txBody>
          <a:bodyPr/>
          <a:lstStyle/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Cloud native 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What is Observability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Why is it Important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Some personal experiences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How can it be done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Tools Available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Demo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Challenges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Future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Summary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Questions</a:t>
            </a:r>
          </a:p>
          <a:p>
            <a:pPr lvl="1">
              <a:buClr>
                <a:schemeClr val="accent5"/>
              </a:buClr>
            </a:pPr>
            <a:r>
              <a:rPr lang="en-US" i="0" dirty="0"/>
              <a:t>LUNCH  </a:t>
            </a:r>
            <a:r>
              <a:rPr lang="en-US" i="0" dirty="0">
                <a:sym typeface="Wingdings" pitchFamily="2" charset="2"/>
              </a:rPr>
              <a:t></a:t>
            </a:r>
            <a:endParaRPr lang="en-US" i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111F58A-1A9D-4C45-A9E0-10BD2DBACA4B}"/>
              </a:ext>
            </a:extLst>
          </p:cNvPr>
          <p:cNvSpPr/>
          <p:nvPr/>
        </p:nvSpPr>
        <p:spPr>
          <a:xfrm>
            <a:off x="6448925" y="6128084"/>
            <a:ext cx="59163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CA" sz="1800" dirty="0">
                <a:hlinkClick r:id="rId3"/>
              </a:rPr>
              <a:t>https://github.com/lruchandani/spring-boot-observability</a:t>
            </a:r>
            <a:endParaRPr lang="en-US" sz="18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35D1E2E-29B3-F342-8FC8-3AB2BCF3C3B4}"/>
              </a:ext>
            </a:extLst>
          </p:cNvPr>
          <p:cNvSpPr txBox="1"/>
          <p:nvPr/>
        </p:nvSpPr>
        <p:spPr>
          <a:xfrm>
            <a:off x="6448928" y="5746629"/>
            <a:ext cx="57398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Code and presentation for this session is at </a:t>
            </a:r>
          </a:p>
        </p:txBody>
      </p:sp>
    </p:spTree>
    <p:extLst>
      <p:ext uri="{BB962C8B-B14F-4D97-AF65-F5344CB8AC3E}">
        <p14:creationId xmlns:p14="http://schemas.microsoft.com/office/powerpoint/2010/main" val="3550543883"/>
      </p:ext>
    </p:extLst>
  </p:cSld>
  <p:clrMapOvr>
    <a:masterClrMapping/>
  </p:clrMapOvr>
  <p:transition spd="slow">
    <p:fade thruBlk="1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CD8CB-214F-014A-9E88-C2882BEBC6F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Service graph – compare traces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173700-B5ED-7043-AB85-8AD7A7E164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583584"/>
            <a:ext cx="10751910" cy="4938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9462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EDD282-3D20-3941-A1BB-EAFA40DBF12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Kiali</a:t>
            </a:r>
            <a:r>
              <a:rPr lang="en-US" dirty="0"/>
              <a:t> - </a:t>
            </a:r>
            <a:r>
              <a:rPr lang="en-US" dirty="0" err="1"/>
              <a:t>istio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93D067-D251-2548-89DC-F52E3735E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196" y="1429566"/>
            <a:ext cx="10316481" cy="542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53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C5DA9-F40F-DE48-9BA0-CC8E473227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598E58-F7B0-1A49-BD9E-9F768EE369B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1" y="1604212"/>
            <a:ext cx="5657849" cy="4682289"/>
          </a:xfrm>
        </p:spPr>
        <p:txBody>
          <a:bodyPr numCol="1">
            <a:normAutofit fontScale="85000" lnSpcReduction="20000"/>
          </a:bodyPr>
          <a:lstStyle/>
          <a:p>
            <a:r>
              <a:rPr lang="en-US" dirty="0"/>
              <a:t> - OBSERVABILITY  IS NOT A TOOL. - IT’S A CULTURE (TOOLS ARE ENABLERS)</a:t>
            </a:r>
          </a:p>
          <a:p>
            <a:pPr marL="974725" lvl="3" indent="-285750"/>
            <a:r>
              <a:rPr lang="en-US" dirty="0"/>
              <a:t>FIND CRITICAL SUCCESS FACTORS</a:t>
            </a:r>
          </a:p>
          <a:p>
            <a:pPr marL="1435100" lvl="5" indent="-285750"/>
            <a:r>
              <a:rPr lang="en-US" sz="1200" dirty="0"/>
              <a:t>How many times its called</a:t>
            </a:r>
          </a:p>
          <a:p>
            <a:pPr marL="1435100" lvl="5" indent="-285750"/>
            <a:r>
              <a:rPr lang="en-US" sz="1200" dirty="0"/>
              <a:t>Does NFR  vary based on inputs  (when , how, why and by how much )</a:t>
            </a:r>
          </a:p>
          <a:p>
            <a:pPr marL="1435100" lvl="5" indent="-285750"/>
            <a:r>
              <a:rPr lang="en-US" sz="1200" dirty="0"/>
              <a:t>How does it participate in business transactions</a:t>
            </a:r>
          </a:p>
          <a:p>
            <a:pPr marL="974725" lvl="3" indent="-285750">
              <a:buFont typeface="Arial" panose="020B0604020202020204" pitchFamily="34" charset="0"/>
              <a:buChar char="•"/>
            </a:pPr>
            <a:r>
              <a:rPr lang="en-US" dirty="0"/>
              <a:t>SEE IF THOSE ARE ANSWERED</a:t>
            </a:r>
          </a:p>
          <a:p>
            <a:pPr marL="974725" lvl="3" indent="-285750">
              <a:buFont typeface="Arial" panose="020B0604020202020204" pitchFamily="34" charset="0"/>
              <a:buChar char="•"/>
            </a:pPr>
            <a:r>
              <a:rPr lang="en-US" dirty="0"/>
              <a:t>OBSERVABILITY DRIVEN DEVELOPMENT</a:t>
            </a:r>
          </a:p>
          <a:p>
            <a:pPr marL="285750" indent="-285750">
              <a:buFontTx/>
              <a:buChar char="-"/>
            </a:pPr>
            <a:r>
              <a:rPr lang="en-US" dirty="0"/>
              <a:t>ACT ON THE FEEDBACKS </a:t>
            </a:r>
          </a:p>
          <a:p>
            <a:pPr marL="285750" indent="-285750">
              <a:buFontTx/>
              <a:buChar char="-"/>
            </a:pPr>
            <a:r>
              <a:rPr lang="en-US" dirty="0"/>
              <a:t>ONE TOOL DOESN’T COVER ALL </a:t>
            </a:r>
          </a:p>
          <a:p>
            <a:pPr marL="285750" indent="-285750">
              <a:buFontTx/>
              <a:buChar char="-"/>
            </a:pPr>
            <a:r>
              <a:rPr lang="en-US" dirty="0"/>
              <a:t>PRODUCTION READY MINDSET</a:t>
            </a:r>
          </a:p>
          <a:p>
            <a:pPr marL="285750" indent="-285750">
              <a:buFontTx/>
              <a:buChar char="-"/>
            </a:pPr>
            <a:r>
              <a:rPr lang="en-US" dirty="0"/>
              <a:t>IN THE NOISE OF CONTAINERS, CLOUD DON’T FORGET SOFTWARE CRAFTSMANSHIP</a:t>
            </a:r>
          </a:p>
          <a:p>
            <a:pPr marL="285750" indent="-285750">
              <a:buFontTx/>
              <a:buChar char="-"/>
            </a:pPr>
            <a:endParaRPr lang="en-US" dirty="0"/>
          </a:p>
          <a:p>
            <a:r>
              <a:rPr lang="en-US" dirty="0"/>
              <a:t>FUTURE</a:t>
            </a:r>
          </a:p>
          <a:p>
            <a:r>
              <a:rPr lang="en-US" dirty="0"/>
              <a:t>   - METRICS ABSTRACTION FOR EVERYTHING </a:t>
            </a:r>
          </a:p>
          <a:p>
            <a:r>
              <a:rPr lang="en-US" dirty="0"/>
              <a:t>   - AI TOOLS TO INFER  ROOT CAUSES AND TAKE REMEDIAL ACTIONS *</a:t>
            </a:r>
            <a:endParaRPr lang="en-US" sz="1200" dirty="0"/>
          </a:p>
          <a:p>
            <a:r>
              <a:rPr lang="en-US" dirty="0"/>
              <a:t>   - EVENT DRIVEN ARCHITECTURE  , EVENT SOURCING</a:t>
            </a:r>
          </a:p>
          <a:p>
            <a:r>
              <a:rPr lang="en-US" dirty="0"/>
              <a:t>   - EVENTS AS FIRST CLASS CITIZENS IN ARCH</a:t>
            </a:r>
          </a:p>
          <a:p>
            <a:r>
              <a:rPr lang="en-US" dirty="0"/>
              <a:t> </a:t>
            </a:r>
          </a:p>
          <a:p>
            <a:r>
              <a:rPr lang="en-US" dirty="0"/>
              <a:t>* Some tools do that already but there is scope for more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72FFDE6-045F-B145-8D39-5EAA98C55D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3826" y="1216841"/>
            <a:ext cx="1774362" cy="197267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1B674-157C-634A-B314-3AA74DBE17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33175" y="1216841"/>
            <a:ext cx="1587500" cy="2095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44EC154-BC44-DA46-9208-26A24D63E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3826" y="3312341"/>
            <a:ext cx="1714500" cy="22606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F711ABA-D36E-5641-8379-FC4E8173EE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3200" y="3540395"/>
            <a:ext cx="1510798" cy="195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482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17010F6-AC32-1E4F-8A68-A541DFD814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688" y="1473652"/>
            <a:ext cx="7262911" cy="4702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2223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53305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2D7A6-EAA8-C34E-8DCF-1EFC50C43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7711"/>
            <a:ext cx="10987967" cy="543739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05C64-CF1E-4A4D-9A0A-54DA233CFD1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1" y="1617779"/>
            <a:ext cx="4607092" cy="4075450"/>
          </a:xfrm>
        </p:spPr>
        <p:txBody>
          <a:bodyPr numCol="1">
            <a:normAutofit/>
          </a:bodyPr>
          <a:lstStyle/>
          <a:p>
            <a:r>
              <a:rPr lang="en-US" sz="1800" dirty="0"/>
              <a:t>14 years in Technology Consulting in multiple roles</a:t>
            </a:r>
          </a:p>
          <a:p>
            <a:r>
              <a:rPr lang="en-US" sz="1800" b="1" i="1" dirty="0"/>
              <a:t>Consulting Experience</a:t>
            </a:r>
            <a:endParaRPr lang="en-US" sz="1800" dirty="0"/>
          </a:p>
          <a:p>
            <a:pPr marL="342900" indent="-342900">
              <a:buFontTx/>
              <a:buChar char="-"/>
            </a:pPr>
            <a:r>
              <a:rPr lang="en-US" sz="1800" dirty="0"/>
              <a:t>Contractor  - LD, Canada</a:t>
            </a:r>
          </a:p>
          <a:p>
            <a:r>
              <a:rPr lang="en-US" sz="1800" b="1" i="1" dirty="0"/>
              <a:t>Past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Toyota Europe, Brussels</a:t>
            </a:r>
          </a:p>
          <a:p>
            <a:r>
              <a:rPr lang="en-US" sz="1600" dirty="0"/>
              <a:t>-      Visa, India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Eon, Malmo, Sweden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O2, Leeds and Liverpool ,UK 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Vodafone , London ,UK</a:t>
            </a:r>
          </a:p>
          <a:p>
            <a:pPr marL="285750" indent="-285750">
              <a:buFontTx/>
              <a:buChar char="-"/>
            </a:pPr>
            <a:r>
              <a:rPr lang="en-US" sz="1600" dirty="0"/>
              <a:t>Standard Bank , </a:t>
            </a:r>
            <a:r>
              <a:rPr lang="en-US" sz="1600" dirty="0" err="1"/>
              <a:t>Jo’burg</a:t>
            </a:r>
            <a:r>
              <a:rPr lang="en-US" sz="1600" dirty="0"/>
              <a:t> and </a:t>
            </a:r>
            <a:r>
              <a:rPr lang="en-US" sz="1600" dirty="0" err="1"/>
              <a:t>Capetown</a:t>
            </a:r>
            <a:r>
              <a:rPr lang="en-US" sz="1600" dirty="0"/>
              <a:t>, SA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760FF16-984B-5348-BE2A-8E8E56FA3BD8}"/>
              </a:ext>
            </a:extLst>
          </p:cNvPr>
          <p:cNvSpPr txBox="1"/>
          <p:nvPr/>
        </p:nvSpPr>
        <p:spPr>
          <a:xfrm>
            <a:off x="5855368" y="1479280"/>
            <a:ext cx="5855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/>
              <a:t>Publicis Sapient (Current – Happy to be here </a:t>
            </a:r>
            <a:r>
              <a:rPr lang="en-US" sz="1800" dirty="0">
                <a:sym typeface="Wingdings" pitchFamily="2" charset="2"/>
              </a:rPr>
              <a:t> </a:t>
            </a:r>
            <a:r>
              <a:rPr lang="en-US" sz="1800" dirty="0"/>
              <a:t>)</a:t>
            </a:r>
          </a:p>
          <a:p>
            <a:r>
              <a:rPr lang="en-US" sz="1800" b="1" i="1" dirty="0"/>
              <a:t>Past</a:t>
            </a:r>
          </a:p>
          <a:p>
            <a:r>
              <a:rPr lang="en-US" sz="1800" dirty="0"/>
              <a:t>Infosys Technologies, India</a:t>
            </a:r>
          </a:p>
          <a:p>
            <a:r>
              <a:rPr lang="en-US" sz="1800" dirty="0"/>
              <a:t>Persistent Systems, India</a:t>
            </a:r>
          </a:p>
          <a:p>
            <a:r>
              <a:rPr lang="en-US" sz="1800" dirty="0"/>
              <a:t>Nihilent Technologies, India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CBCAFD-6688-064F-AA61-EDF3EAC447B3}"/>
              </a:ext>
            </a:extLst>
          </p:cNvPr>
          <p:cNvSpPr txBox="1"/>
          <p:nvPr/>
        </p:nvSpPr>
        <p:spPr>
          <a:xfrm>
            <a:off x="5855368" y="3600277"/>
            <a:ext cx="458415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/>
              <a:t>Passionate about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Learning , Experimentation and innovation</a:t>
            </a:r>
          </a:p>
          <a:p>
            <a:pPr marL="342900" indent="-342900">
              <a:buFontTx/>
              <a:buChar char="-"/>
            </a:pPr>
            <a:r>
              <a:rPr lang="en-US" sz="1600" dirty="0"/>
              <a:t>Software Craftsmanship (</a:t>
            </a:r>
            <a:r>
              <a:rPr lang="en-CA" sz="1600" dirty="0">
                <a:hlinkClick r:id="rId2"/>
              </a:rPr>
              <a:t>http://manifesto.softwarecraftsmanship.org/</a:t>
            </a:r>
            <a:r>
              <a:rPr lang="en-CA" sz="1600" dirty="0"/>
              <a:t>)</a:t>
            </a:r>
            <a:endParaRPr lang="en-US" sz="1600" dirty="0"/>
          </a:p>
          <a:p>
            <a:pPr marL="342900" indent="-342900">
              <a:buFontTx/>
              <a:buChar char="-"/>
            </a:pPr>
            <a:r>
              <a:rPr lang="en-US" sz="1600" dirty="0"/>
              <a:t>Cloud native app architectures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5451AC7-33FB-4947-BB00-002346A6A7EA}"/>
              </a:ext>
            </a:extLst>
          </p:cNvPr>
          <p:cNvSpPr/>
          <p:nvPr/>
        </p:nvSpPr>
        <p:spPr>
          <a:xfrm>
            <a:off x="5855368" y="5307776"/>
            <a:ext cx="524576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i="1" dirty="0"/>
              <a:t>Likes</a:t>
            </a:r>
          </a:p>
          <a:p>
            <a:r>
              <a:rPr lang="en-US" sz="1600" i="1" dirty="0"/>
              <a:t> - Running , Sports (tennis ,squash, cricket – obviously </a:t>
            </a:r>
            <a:r>
              <a:rPr lang="en-US" sz="1600" i="1" dirty="0">
                <a:sym typeface="Wingdings" pitchFamily="2" charset="2"/>
              </a:rPr>
              <a:t></a:t>
            </a:r>
            <a:endParaRPr lang="en-US" sz="1600" i="1" dirty="0"/>
          </a:p>
          <a:p>
            <a:r>
              <a:rPr lang="en-US" sz="1600" i="1" dirty="0"/>
              <a:t>- Travelling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3BCAF8-EC17-9647-A9BC-FE881AA81BBC}"/>
              </a:ext>
            </a:extLst>
          </p:cNvPr>
          <p:cNvSpPr txBox="1"/>
          <p:nvPr/>
        </p:nvSpPr>
        <p:spPr>
          <a:xfrm>
            <a:off x="514915" y="5944105"/>
            <a:ext cx="556961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@</a:t>
            </a:r>
            <a:r>
              <a:rPr lang="en-US" sz="1600" dirty="0" err="1"/>
              <a:t>lruchandani</a:t>
            </a:r>
            <a:endParaRPr lang="en-US" sz="1600" dirty="0"/>
          </a:p>
          <a:p>
            <a:r>
              <a:rPr lang="en-CA" sz="1600" u="sng" dirty="0">
                <a:hlinkClick r:id="rId3"/>
              </a:rPr>
              <a:t>https://ca.linkedin.com/in/lruchandani</a:t>
            </a:r>
          </a:p>
        </p:txBody>
      </p:sp>
    </p:spTree>
    <p:extLst>
      <p:ext uri="{BB962C8B-B14F-4D97-AF65-F5344CB8AC3E}">
        <p14:creationId xmlns:p14="http://schemas.microsoft.com/office/powerpoint/2010/main" val="383029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A262-49E5-6D46-BAD3-2AC614C73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E5A9-4FC1-5340-9D60-148A678FED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10996613" cy="3449051"/>
          </a:xfrm>
        </p:spPr>
        <p:txBody>
          <a:bodyPr numCol="1">
            <a:normAutofit/>
          </a:bodyPr>
          <a:lstStyle/>
          <a:p>
            <a:r>
              <a:rPr lang="en-US" sz="2800" dirty="0"/>
              <a:t>NO SILVER BULLET   -  EVOLVING FIELD</a:t>
            </a:r>
          </a:p>
        </p:txBody>
      </p:sp>
    </p:spTree>
    <p:extLst>
      <p:ext uri="{BB962C8B-B14F-4D97-AF65-F5344CB8AC3E}">
        <p14:creationId xmlns:p14="http://schemas.microsoft.com/office/powerpoint/2010/main" val="417105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04E9-E019-A347-9B42-5DD27937F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Rapidly Changing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EB83E-BB27-4040-8560-C40623E1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92" y="1642598"/>
            <a:ext cx="4742684" cy="4119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5D536-6DB9-E941-971A-069030D2197A}"/>
              </a:ext>
            </a:extLst>
          </p:cNvPr>
          <p:cNvSpPr txBox="1"/>
          <p:nvPr/>
        </p:nvSpPr>
        <p:spPr>
          <a:xfrm>
            <a:off x="0" y="4197752"/>
            <a:ext cx="4716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Waterfall Model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Disconnected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Slow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Less traffic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Constrained environments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Lower “Always On”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F4A0E-7348-CF40-A47A-3BBCEF662144}"/>
              </a:ext>
            </a:extLst>
          </p:cNvPr>
          <p:cNvSpPr txBox="1"/>
          <p:nvPr/>
        </p:nvSpPr>
        <p:spPr>
          <a:xfrm>
            <a:off x="7349194" y="673102"/>
            <a:ext cx="472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AGILE  Development</a:t>
            </a:r>
          </a:p>
          <a:p>
            <a:pPr marL="342900" indent="-342900">
              <a:buFontTx/>
              <a:buChar char="-"/>
            </a:pPr>
            <a:r>
              <a:rPr lang="en-US" dirty="0"/>
              <a:t>Cross-functional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Explosion of services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Higher “Always On” requirements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17BDC57-F6C4-CE46-9013-470021E9E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085495"/>
              </p:ext>
            </p:extLst>
          </p:nvPr>
        </p:nvGraphicFramePr>
        <p:xfrm>
          <a:off x="4716965" y="5219228"/>
          <a:ext cx="6753139" cy="128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1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7D7D-B885-3245-BDDF-BD8CC4DB1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4DC0-4713-074D-B988-4B2BDB5B11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646" y="1387529"/>
            <a:ext cx="5625395" cy="4350539"/>
          </a:xfrm>
        </p:spPr>
        <p:txBody>
          <a:bodyPr wrap="square" numCol="1">
            <a:noAutofit/>
          </a:bodyPr>
          <a:lstStyle/>
          <a:p>
            <a:pPr algn="just"/>
            <a:r>
              <a:rPr lang="en-US" b="1" dirty="0"/>
              <a:t>GOAL : Build , Ship , Scale Faster  and Safer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Simplify Environments Management – </a:t>
            </a:r>
            <a:r>
              <a:rPr lang="en-US" sz="1800" b="1" dirty="0"/>
              <a:t>Containerization</a:t>
            </a:r>
            <a:r>
              <a:rPr lang="en-US" sz="1800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Increase business agility   - </a:t>
            </a:r>
            <a:r>
              <a:rPr lang="en-US" sz="1800" b="1" dirty="0"/>
              <a:t>Microservices</a:t>
            </a:r>
            <a:r>
              <a:rPr lang="en-US" sz="1800" dirty="0"/>
              <a:t>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Favor Change without compromising stability  - </a:t>
            </a:r>
            <a:r>
              <a:rPr lang="en-US" sz="1800" b="1" dirty="0"/>
              <a:t>Continuous Delivery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Enable Culture for Continuous improvement , Empower Team to innovate  - </a:t>
            </a:r>
            <a:r>
              <a:rPr lang="en-US" sz="1800" b="1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4B36-CBEF-CE4D-B459-F237CF07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" y="3788274"/>
            <a:ext cx="4169664" cy="297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BDB30-4072-7247-8F30-B529AF53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29" y="1712655"/>
            <a:ext cx="5586757" cy="45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3-1677-A14B-83CC-3FCD5A13B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6CD0-A78F-774D-8D1B-4585F8FC03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8750" y="1604212"/>
            <a:ext cx="6888414" cy="468228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28F4E-283C-814C-83E0-AAFD4730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948"/>
            <a:ext cx="3167409" cy="233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F6019-F4C4-DD45-8B66-97495C3DD001}"/>
              </a:ext>
            </a:extLst>
          </p:cNvPr>
          <p:cNvSpPr txBox="1"/>
          <p:nvPr/>
        </p:nvSpPr>
        <p:spPr>
          <a:xfrm>
            <a:off x="599196" y="1475896"/>
            <a:ext cx="11370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control theory, </a:t>
            </a:r>
            <a:r>
              <a:rPr lang="en-CA" b="1" dirty="0"/>
              <a:t>observability</a:t>
            </a:r>
            <a:r>
              <a:rPr lang="en-CA" dirty="0"/>
              <a:t> is a measure of how well </a:t>
            </a:r>
            <a:r>
              <a:rPr lang="en-CA" b="1" dirty="0"/>
              <a:t>internal states of a system </a:t>
            </a:r>
            <a:r>
              <a:rPr lang="en-CA" dirty="0"/>
              <a:t>can be </a:t>
            </a:r>
            <a:r>
              <a:rPr lang="en-CA" b="1" dirty="0"/>
              <a:t>inferred</a:t>
            </a:r>
            <a:r>
              <a:rPr lang="en-CA" dirty="0"/>
              <a:t> from knowledge of its </a:t>
            </a:r>
            <a:r>
              <a:rPr lang="en-CA" b="1" dirty="0"/>
              <a:t>external outputs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4ED2E-062B-6C4A-84C6-A6E268D6E039}"/>
              </a:ext>
            </a:extLst>
          </p:cNvPr>
          <p:cNvSpPr txBox="1"/>
          <p:nvPr/>
        </p:nvSpPr>
        <p:spPr>
          <a:xfrm>
            <a:off x="2865120" y="2364962"/>
            <a:ext cx="872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Simply put, it’s the care taken to enable ease in operation.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7B2EB-FC61-8F4D-A0EB-1DB5EB26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97" y="3092166"/>
            <a:ext cx="2606937" cy="191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E1C9B-49AE-6047-9C34-94BA6CA2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377" y="2920429"/>
            <a:ext cx="2968395" cy="1978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3267-91E9-884F-A081-AFD73AAAF505}"/>
              </a:ext>
            </a:extLst>
          </p:cNvPr>
          <p:cNvSpPr txBox="1"/>
          <p:nvPr/>
        </p:nvSpPr>
        <p:spPr>
          <a:xfrm>
            <a:off x="3342127" y="5206334"/>
            <a:ext cx="363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Hex, tcp, heap,thread – all kind of dumps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answers / smoking gun 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D71D0-7273-5945-B111-10D92261C1F1}"/>
              </a:ext>
            </a:extLst>
          </p:cNvPr>
          <p:cNvSpPr txBox="1"/>
          <p:nvPr/>
        </p:nvSpPr>
        <p:spPr>
          <a:xfrm>
            <a:off x="8232484" y="5011295"/>
            <a:ext cx="3678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for observability , essential monitors , sensors  helping to infer internal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Ask Smart question , get indicators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88DA4-B416-8446-ACC3-66D59E288C67}"/>
              </a:ext>
            </a:extLst>
          </p:cNvPr>
          <p:cNvSpPr txBox="1"/>
          <p:nvPr/>
        </p:nvSpPr>
        <p:spPr>
          <a:xfrm>
            <a:off x="6812547" y="3632160"/>
            <a:ext cx="56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6840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E99A4E-0A59-D646-8A92-EEB32E1E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2397"/>
              </p:ext>
            </p:extLst>
          </p:nvPr>
        </p:nvGraphicFramePr>
        <p:xfrm>
          <a:off x="599196" y="1461700"/>
          <a:ext cx="10800324" cy="482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68">
                  <a:extLst>
                    <a:ext uri="{9D8B030D-6E8A-4147-A177-3AD203B41FA5}">
                      <a16:colId xmlns:a16="http://schemas.microsoft.com/office/drawing/2014/main" val="1104811531"/>
                    </a:ext>
                  </a:extLst>
                </a:gridCol>
                <a:gridCol w="3974592">
                  <a:extLst>
                    <a:ext uri="{9D8B030D-6E8A-4147-A177-3AD203B41FA5}">
                      <a16:colId xmlns:a16="http://schemas.microsoft.com/office/drawing/2014/main" val="2092907952"/>
                    </a:ext>
                  </a:extLst>
                </a:gridCol>
                <a:gridCol w="5388864">
                  <a:extLst>
                    <a:ext uri="{9D8B030D-6E8A-4147-A177-3AD203B41FA5}">
                      <a16:colId xmlns:a16="http://schemas.microsoft.com/office/drawing/2014/main" val="3938648780"/>
                    </a:ext>
                  </a:extLst>
                </a:gridCol>
              </a:tblGrid>
              <a:tr h="575968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3991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59867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0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62EFB0-4B2C-4B40-ADD9-F6C45EED8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E37D0-2B68-2F45-8345-3DA2D027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78" y="2098512"/>
            <a:ext cx="2426272" cy="174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8EB41-1015-5847-B4CB-472246C6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62" y="2098512"/>
            <a:ext cx="3376290" cy="194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3350C-DEF1-5145-8B04-BB6F13E660D5}"/>
              </a:ext>
            </a:extLst>
          </p:cNvPr>
          <p:cNvSpPr txBox="1"/>
          <p:nvPr/>
        </p:nvSpPr>
        <p:spPr>
          <a:xfrm>
            <a:off x="3075842" y="2014187"/>
            <a:ext cx="175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58F72-537E-CF40-9126-A25468F2D033}"/>
              </a:ext>
            </a:extLst>
          </p:cNvPr>
          <p:cNvSpPr txBox="1"/>
          <p:nvPr/>
        </p:nvSpPr>
        <p:spPr>
          <a:xfrm>
            <a:off x="8691189" y="2110332"/>
            <a:ext cx="228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336D3-D21C-FA4D-9C56-BB055CB7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88" y="4239336"/>
            <a:ext cx="3506168" cy="1967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1E74E-9C12-6245-8121-81D0A958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862" y="4298965"/>
            <a:ext cx="3340609" cy="1735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7BE01-6BD4-4E4C-9CD0-3D0F8698ABDB}"/>
              </a:ext>
            </a:extLst>
          </p:cNvPr>
          <p:cNvSpPr txBox="1"/>
          <p:nvPr/>
        </p:nvSpPr>
        <p:spPr>
          <a:xfrm>
            <a:off x="7410134" y="4315972"/>
            <a:ext cx="33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ESCAPE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C4901-2EDE-2D4B-8A68-0D6FD0EF2677}"/>
              </a:ext>
            </a:extLst>
          </p:cNvPr>
          <p:cNvSpPr txBox="1"/>
          <p:nvPr/>
        </p:nvSpPr>
        <p:spPr>
          <a:xfrm>
            <a:off x="7410134" y="5303522"/>
            <a:ext cx="33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 BUILT IT. YOU RUN IT !!</a:t>
            </a:r>
          </a:p>
        </p:txBody>
      </p:sp>
    </p:spTree>
    <p:extLst>
      <p:ext uri="{BB962C8B-B14F-4D97-AF65-F5344CB8AC3E}">
        <p14:creationId xmlns:p14="http://schemas.microsoft.com/office/powerpoint/2010/main" val="96264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5975A-404C-104F-A14D-E5FF4DA273C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Personal Experiences – WHY PRODUCTION IS FOR THE BRAVE!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87CCF7-650C-E446-B714-D4EC23AC4C3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5762123" cy="4682289"/>
          </a:xfrm>
        </p:spPr>
        <p:txBody>
          <a:bodyPr numCol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 TOYOTA  - TELEMATICS , SERVICE AVAILABILITY AND PERFORMANCE DEGRATION  AT PEEK HOURS   </a:t>
            </a:r>
          </a:p>
          <a:p>
            <a:pPr lvl="1"/>
            <a:r>
              <a:rPr lang="en-US" i="1" dirty="0"/>
              <a:t> - What could be the reason ??</a:t>
            </a:r>
          </a:p>
          <a:p>
            <a:pPr marL="285750" indent="-285750">
              <a:buFontTx/>
              <a:buChar char="-"/>
            </a:pPr>
            <a:r>
              <a:rPr lang="en-US" dirty="0"/>
              <a:t>Setting on an internal httpClient “maxconnectionperhost which was default to 2” , deeply embedded 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took </a:t>
            </a:r>
            <a:r>
              <a:rPr lang="en-US" dirty="0" err="1"/>
              <a:t>tcpdumps,syslogs</a:t>
            </a:r>
            <a:r>
              <a:rPr lang="en-US" dirty="0"/>
              <a:t>. </a:t>
            </a:r>
            <a:r>
              <a:rPr lang="en-US" dirty="0" err="1"/>
              <a:t>Etc</a:t>
            </a:r>
            <a:r>
              <a:rPr lang="en-US" dirty="0"/>
              <a:t> ..focused on network, </a:t>
            </a:r>
            <a:r>
              <a:rPr lang="en-US" dirty="0" err="1"/>
              <a:t>os</a:t>
            </a:r>
            <a:r>
              <a:rPr lang="en-US" dirty="0"/>
              <a:t>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TOYOTA  - TELEMATICS , SERVICE AVAILABILITY </a:t>
            </a:r>
            <a:r>
              <a:rPr lang="en-US" b="1" dirty="0"/>
              <a:t>(ROOT CAUSE NIGHTMARE ) </a:t>
            </a:r>
          </a:p>
          <a:p>
            <a:r>
              <a:rPr lang="en-US" dirty="0"/>
              <a:t>- Swap thrashing 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EON, SWEDEN – SERVICE DEGRADATION  ON PRODUCTION LAUNCH  </a:t>
            </a:r>
            <a:r>
              <a:rPr lang="en-US" b="1" dirty="0"/>
              <a:t>(BLACK HOLE – fireball situation)</a:t>
            </a:r>
            <a:br>
              <a:rPr lang="en-US" b="1" dirty="0"/>
            </a:b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LB was shared with many websites  and was maxed out.</a:t>
            </a:r>
          </a:p>
          <a:p>
            <a:pPr marL="285750" indent="-285750">
              <a:buFontTx/>
              <a:buChar char="-"/>
            </a:pPr>
            <a:r>
              <a:rPr lang="en-US" dirty="0"/>
              <a:t>we ended up requesting </a:t>
            </a:r>
            <a:r>
              <a:rPr lang="en-US" dirty="0" err="1"/>
              <a:t>tcpdumps</a:t>
            </a:r>
            <a:r>
              <a:rPr lang="en-US" dirty="0"/>
              <a:t> and then used </a:t>
            </a:r>
            <a:r>
              <a:rPr lang="en-US" dirty="0" err="1"/>
              <a:t>wireshark</a:t>
            </a:r>
            <a:r>
              <a:rPr lang="en-US" dirty="0"/>
              <a:t> to analyze 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FEE1AC-6EC2-9745-B33C-6F1E949E5B1C}"/>
              </a:ext>
            </a:extLst>
          </p:cNvPr>
          <p:cNvSpPr/>
          <p:nvPr/>
        </p:nvSpPr>
        <p:spPr>
          <a:xfrm>
            <a:off x="8855242" y="1524619"/>
            <a:ext cx="657726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50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E98548A-AF42-6848-88B6-D26D9683B448}"/>
              </a:ext>
            </a:extLst>
          </p:cNvPr>
          <p:cNvSpPr/>
          <p:nvPr/>
        </p:nvSpPr>
        <p:spPr>
          <a:xfrm>
            <a:off x="10186736" y="152461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89AC60B1-7A0A-0B48-9AAC-CBA63CDD42C8}"/>
              </a:ext>
            </a:extLst>
          </p:cNvPr>
          <p:cNvSpPr/>
          <p:nvPr/>
        </p:nvSpPr>
        <p:spPr>
          <a:xfrm>
            <a:off x="8879305" y="2248872"/>
            <a:ext cx="657726" cy="385011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40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97DE3EA-6696-AD4C-A1A7-B7BE2C81B4AD}"/>
              </a:ext>
            </a:extLst>
          </p:cNvPr>
          <p:cNvCxnSpPr>
            <a:endCxn id="5" idx="1"/>
          </p:cNvCxnSpPr>
          <p:nvPr/>
        </p:nvCxnSpPr>
        <p:spPr>
          <a:xfrm>
            <a:off x="9537031" y="1717124"/>
            <a:ext cx="649705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8F2168-5D91-A449-86D9-0FFC9F36B8A0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9537031" y="1909630"/>
            <a:ext cx="649705" cy="5317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56EE282-B225-4541-BBED-EBE03B122E1D}"/>
              </a:ext>
            </a:extLst>
          </p:cNvPr>
          <p:cNvSpPr txBox="1"/>
          <p:nvPr/>
        </p:nvSpPr>
        <p:spPr>
          <a:xfrm>
            <a:off x="8646694" y="1216841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telematics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8EFFDBF-B2DB-9D47-81C5-A85A9356F774}"/>
              </a:ext>
            </a:extLst>
          </p:cNvPr>
          <p:cNvSpPr txBox="1"/>
          <p:nvPr/>
        </p:nvSpPr>
        <p:spPr>
          <a:xfrm>
            <a:off x="8775031" y="2608331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/>
              <a:t>cust</a:t>
            </a:r>
            <a:r>
              <a:rPr lang="en-US" sz="1400" dirty="0"/>
              <a:t>-svc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70F5B9-DD1B-B04B-BE3A-FD150D907895}"/>
              </a:ext>
            </a:extLst>
          </p:cNvPr>
          <p:cNvSpPr txBox="1"/>
          <p:nvPr/>
        </p:nvSpPr>
        <p:spPr>
          <a:xfrm>
            <a:off x="10186736" y="1943452"/>
            <a:ext cx="107482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subs-svc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BBB2303-F556-174E-9578-FCAAB2A0F820}"/>
              </a:ext>
            </a:extLst>
          </p:cNvPr>
          <p:cNvSpPr/>
          <p:nvPr/>
        </p:nvSpPr>
        <p:spPr>
          <a:xfrm>
            <a:off x="8855241" y="3329626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9B40CC0-F4B6-524F-B689-BA546A258902}"/>
              </a:ext>
            </a:extLst>
          </p:cNvPr>
          <p:cNvSpPr/>
          <p:nvPr/>
        </p:nvSpPr>
        <p:spPr>
          <a:xfrm>
            <a:off x="10186736" y="329013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329CEAA-6EEC-E648-8F72-5DF14D115830}"/>
              </a:ext>
            </a:extLst>
          </p:cNvPr>
          <p:cNvSpPr/>
          <p:nvPr/>
        </p:nvSpPr>
        <p:spPr>
          <a:xfrm>
            <a:off x="8879305" y="3935649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157FE11-1091-0F49-94E3-79207B50AA7E}"/>
              </a:ext>
            </a:extLst>
          </p:cNvPr>
          <p:cNvSpPr/>
          <p:nvPr/>
        </p:nvSpPr>
        <p:spPr>
          <a:xfrm>
            <a:off x="8983578" y="5282703"/>
            <a:ext cx="657726" cy="385011"/>
          </a:xfrm>
          <a:prstGeom prst="roundRect">
            <a:avLst/>
          </a:prstGeom>
          <a:solidFill>
            <a:srgbClr val="92D05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</a:t>
            </a:r>
          </a:p>
        </p:txBody>
      </p:sp>
    </p:spTree>
    <p:extLst>
      <p:ext uri="{BB962C8B-B14F-4D97-AF65-F5344CB8AC3E}">
        <p14:creationId xmlns:p14="http://schemas.microsoft.com/office/powerpoint/2010/main" val="2077637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8" grpId="0" animBg="1"/>
      <p:bldP spid="22" grpId="0" animBg="1"/>
    </p:bldLst>
  </p:timing>
</p:sld>
</file>

<file path=ppt/theme/theme1.xml><?xml version="1.0" encoding="utf-8"?>
<a:theme xmlns:a="http://schemas.openxmlformats.org/drawingml/2006/main" name="Cover">
  <a:themeElements>
    <a:clrScheme name="Tradition">
      <a:dk1>
        <a:srgbClr val="000000"/>
      </a:dk1>
      <a:lt1>
        <a:srgbClr val="FFFFFF"/>
      </a:lt1>
      <a:dk2>
        <a:srgbClr val="159DEB"/>
      </a:dk2>
      <a:lt2>
        <a:srgbClr val="FFFFFF"/>
      </a:lt2>
      <a:accent1>
        <a:srgbClr val="D21118"/>
      </a:accent1>
      <a:accent2>
        <a:srgbClr val="159DEB"/>
      </a:accent2>
      <a:accent3>
        <a:srgbClr val="CCCCCC"/>
      </a:accent3>
      <a:accent4>
        <a:srgbClr val="999999"/>
      </a:accent4>
      <a:accent5>
        <a:srgbClr val="666666"/>
      </a:accent5>
      <a:accent6>
        <a:srgbClr val="333333"/>
      </a:accent6>
      <a:hlink>
        <a:srgbClr val="159DEB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14659</TotalTime>
  <Words>1030</Words>
  <Application>Microsoft Macintosh PowerPoint</Application>
  <PresentationFormat>Custom</PresentationFormat>
  <Paragraphs>227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8" baseType="lpstr">
      <vt:lpstr>ＭＳ Ｐゴシック</vt:lpstr>
      <vt:lpstr>Arial</vt:lpstr>
      <vt:lpstr>Calibri</vt:lpstr>
      <vt:lpstr>Courier</vt:lpstr>
      <vt:lpstr>PFCentroSlabPro-Light</vt:lpstr>
      <vt:lpstr>Sapient Centro Slab</vt:lpstr>
      <vt:lpstr>SapientCentroSlab-BlackItalic</vt:lpstr>
      <vt:lpstr>SapientCentroSlab-Light</vt:lpstr>
      <vt:lpstr>SapientCentroSlab-Medium</vt:lpstr>
      <vt:lpstr>SapientCentroSlab-Thin</vt:lpstr>
      <vt:lpstr>SapientSansBold</vt:lpstr>
      <vt:lpstr>SapientSansRegular</vt:lpstr>
      <vt:lpstr>Wingdings</vt:lpstr>
      <vt:lpstr>Cover</vt:lpstr>
      <vt:lpstr>Observability in Cloud Native Apps</vt:lpstr>
      <vt:lpstr>Agenda</vt:lpstr>
      <vt:lpstr>About Me</vt:lpstr>
      <vt:lpstr>DISCLAIMER</vt:lpstr>
      <vt:lpstr>Rapidly Changing times</vt:lpstr>
      <vt:lpstr>Modern application development</vt:lpstr>
      <vt:lpstr>Observability - WHAT</vt:lpstr>
      <vt:lpstr>Observability - why</vt:lpstr>
      <vt:lpstr>Personal Experiences – WHY PRODUCTION IS FOR THE BRAVE!</vt:lpstr>
      <vt:lpstr>Levels of observability</vt:lpstr>
      <vt:lpstr>PILLARS OF OBSERVABILITY</vt:lpstr>
      <vt:lpstr>Instrumentation options</vt:lpstr>
      <vt:lpstr>OBSERVABILITY ARCHITECTURE</vt:lpstr>
      <vt:lpstr>Observability  tools - MICROMETER</vt:lpstr>
      <vt:lpstr>OBSERVABILITY TOOLS - tracing</vt:lpstr>
      <vt:lpstr>DEMO</vt:lpstr>
      <vt:lpstr>Dashboard - grafana</vt:lpstr>
      <vt:lpstr>Dashboards - tracing</vt:lpstr>
      <vt:lpstr>Tracing –product discovery - marketplace</vt:lpstr>
      <vt:lpstr>Service graph – compare traces</vt:lpstr>
      <vt:lpstr>Kiali - istio</vt:lpstr>
      <vt:lpstr>Summary</vt:lpstr>
      <vt:lpstr>PowerPoint Presentation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Summit Automation CoE</dc:title>
  <dc:creator>Richa Agarwal 2</dc:creator>
  <cp:lastModifiedBy>Lalit Ruchandani</cp:lastModifiedBy>
  <cp:revision>852</cp:revision>
  <cp:lastPrinted>2013-02-26T15:13:49Z</cp:lastPrinted>
  <dcterms:created xsi:type="dcterms:W3CDTF">2013-02-25T22:20:18Z</dcterms:created>
  <dcterms:modified xsi:type="dcterms:W3CDTF">2019-07-19T15:24:16Z</dcterms:modified>
</cp:coreProperties>
</file>